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  <p:sldMasterId id="2147483662" r:id="rId2"/>
  </p:sldMasterIdLst>
  <p:notesMasterIdLst>
    <p:notesMasterId r:id="rId11"/>
  </p:notesMasterIdLst>
  <p:sldIdLst>
    <p:sldId id="344" r:id="rId3"/>
    <p:sldId id="340" r:id="rId4"/>
    <p:sldId id="308" r:id="rId5"/>
    <p:sldId id="316" r:id="rId6"/>
    <p:sldId id="321" r:id="rId7"/>
    <p:sldId id="325" r:id="rId8"/>
    <p:sldId id="343" r:id="rId9"/>
    <p:sldId id="328" r:id="rId10"/>
  </p:sldIdLst>
  <p:sldSz cx="12192000" cy="6858000"/>
  <p:notesSz cx="6858000" cy="9144000"/>
  <p:embeddedFontLst>
    <p:embeddedFont>
      <p:font typeface="Abadi" panose="020B0604020104020204" pitchFamily="34" charset="0"/>
      <p:regular r:id="rId12"/>
    </p:embeddedFont>
    <p:embeddedFont>
      <p:font typeface="Assistant" pitchFamily="2" charset="-79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A6E"/>
    <a:srgbClr val="686B6C"/>
    <a:srgbClr val="0385B6"/>
    <a:srgbClr val="F5931D"/>
    <a:srgbClr val="9EB83B"/>
    <a:srgbClr val="932C5C"/>
    <a:srgbClr val="FF4EA4"/>
    <a:srgbClr val="FFFFFF"/>
    <a:srgbClr val="192B6F"/>
    <a:srgbClr val="686C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47" autoAdjust="0"/>
    <p:restoredTop sz="94762"/>
  </p:normalViewPr>
  <p:slideViewPr>
    <p:cSldViewPr snapToGrid="0">
      <p:cViewPr varScale="1">
        <p:scale>
          <a:sx n="54" d="100"/>
          <a:sy n="54" d="100"/>
        </p:scale>
        <p:origin x="64" y="52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986A45B-391D-4DF2-A453-319D0225B504}" type="datetimeFigureOut">
              <a:rPr lang="he-IL" smtClean="0"/>
              <a:t>י"א/סיון/תשפ"ג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F0AD6A3-C22A-4849-8557-CD772370AF8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18077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97299-F494-3A49-BC82-95F575A564C9}" type="slidenum">
              <a:rPr kumimoji="0" lang="en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332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97299-F494-3A49-BC82-95F575A564C9}" type="slidenum">
              <a:rPr kumimoji="0" lang="en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425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97299-F494-3A49-BC82-95F575A564C9}" type="slidenum">
              <a:rPr kumimoji="0" lang="en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916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97299-F494-3A49-BC82-95F575A564C9}" type="slidenum">
              <a:rPr kumimoji="0" lang="en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218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97299-F494-3A49-BC82-95F575A564C9}" type="slidenum">
              <a:rPr kumimoji="0" lang="en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680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97299-F494-3A49-BC82-95F575A564C9}" type="slidenum">
              <a:rPr kumimoji="0" lang="en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030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97299-F494-3A49-BC82-95F575A564C9}" type="slidenum">
              <a:rPr kumimoji="0" lang="en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389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97299-F494-3A49-BC82-95F575A564C9}" type="slidenum">
              <a:rPr kumimoji="0" lang="en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548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418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13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E5898D-D5EB-3C07-DCAC-74CAA11CC9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10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hyperlink" Target="https://www.youtube.com/watch?v=DanqXMDEVUk" TargetMode="Externa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several&#10;&#10;Description automatically generated">
            <a:extLst>
              <a:ext uri="{FF2B5EF4-FFF2-40B4-BE49-F238E27FC236}">
                <a16:creationId xmlns:a16="http://schemas.microsoft.com/office/drawing/2014/main" id="{2F1F30EC-72DD-14DA-7619-40F69BA9D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0" name="מלבן: פינות מעוגלות 8">
            <a:extLst>
              <a:ext uri="{FF2B5EF4-FFF2-40B4-BE49-F238E27FC236}">
                <a16:creationId xmlns:a16="http://schemas.microsoft.com/office/drawing/2014/main" id="{CE98C22D-7320-1742-425A-8C58D69CFD84}"/>
              </a:ext>
            </a:extLst>
          </p:cNvPr>
          <p:cNvSpPr/>
          <p:nvPr/>
        </p:nvSpPr>
        <p:spPr>
          <a:xfrm>
            <a:off x="4752745" y="1684074"/>
            <a:ext cx="7867652" cy="3853125"/>
          </a:xfrm>
          <a:prstGeom prst="roundRect">
            <a:avLst>
              <a:gd name="adj" fmla="val 7423"/>
            </a:avLst>
          </a:prstGeom>
          <a:solidFill>
            <a:srgbClr val="FFFFFF">
              <a:alpha val="89804"/>
            </a:srgbClr>
          </a:solidFill>
          <a:ln>
            <a:noFill/>
          </a:ln>
          <a:effectLst>
            <a:outerShdw blurRad="469900" dist="1524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1" eaLnBrk="1" latinLnBrk="0" hangingPunct="1"/>
            <a:endParaRPr lang="x-none" dirty="0"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A3CEE8-5C65-E834-544F-5E462B2BCC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95997" y="3276111"/>
            <a:ext cx="6091743" cy="14539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E5AE82-749B-456C-C82E-9D7AC59C256C}"/>
              </a:ext>
            </a:extLst>
          </p:cNvPr>
          <p:cNvSpPr txBox="1"/>
          <p:nvPr/>
        </p:nvSpPr>
        <p:spPr>
          <a:xfrm>
            <a:off x="4379331" y="4925927"/>
            <a:ext cx="786765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cap="all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he-IL" sz="2400" b="0" i="0" u="none" strike="noStrike" kern="1200" cap="all" spc="300" normalizeH="0" baseline="0" noProof="0" dirty="0">
                <a:ln>
                  <a:noFill/>
                </a:ln>
                <a:solidFill>
                  <a:srgbClr val="686B6C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הרחבת השותפויות ומרחבי ההשפעה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9C210F-8D74-79CC-66AE-41A4732E46E8}"/>
              </a:ext>
            </a:extLst>
          </p:cNvPr>
          <p:cNvSpPr txBox="1"/>
          <p:nvPr/>
        </p:nvSpPr>
        <p:spPr>
          <a:xfrm>
            <a:off x="4978499" y="1829185"/>
            <a:ext cx="6502196" cy="470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cap="all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he-IL" sz="2400" b="1" i="0" u="none" strike="noStrike" kern="1200" cap="all" spc="300" normalizeH="0" baseline="0" noProof="0" dirty="0">
                <a:ln>
                  <a:noFill/>
                </a:ln>
                <a:solidFill>
                  <a:srgbClr val="942C5C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קידום גמישות פדגוגית ניהולית רשותית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3A56258-CEB1-D1EF-E36E-B383CD0416AA}"/>
              </a:ext>
            </a:extLst>
          </p:cNvPr>
          <p:cNvGrpSpPr/>
          <p:nvPr/>
        </p:nvGrpSpPr>
        <p:grpSpPr>
          <a:xfrm>
            <a:off x="6056567" y="2350954"/>
            <a:ext cx="4346062" cy="2193823"/>
            <a:chOff x="4213012" y="2917233"/>
            <a:chExt cx="4346062" cy="2193823"/>
          </a:xfrm>
        </p:grpSpPr>
        <p:sp>
          <p:nvSpPr>
            <p:cNvPr id="16" name="TextBox 5">
              <a:extLst>
                <a:ext uri="{FF2B5EF4-FFF2-40B4-BE49-F238E27FC236}">
                  <a16:creationId xmlns:a16="http://schemas.microsoft.com/office/drawing/2014/main" id="{264B1069-0D78-F674-227F-0A1648E67BCE}"/>
                </a:ext>
              </a:extLst>
            </p:cNvPr>
            <p:cNvSpPr txBox="1"/>
            <p:nvPr/>
          </p:nvSpPr>
          <p:spPr>
            <a:xfrm>
              <a:off x="4213012" y="2917233"/>
              <a:ext cx="4346062" cy="1000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e-IL" sz="7200" b="1" dirty="0">
                  <a:solidFill>
                    <a:srgbClr val="192B6F"/>
                  </a:solidFill>
                  <a:latin typeface="Assistant" pitchFamily="2" charset="-79"/>
                  <a:cs typeface="Assistant" pitchFamily="2" charset="-79"/>
                </a:rPr>
                <a:t>חינוך</a:t>
              </a: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192B6F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 </a:t>
              </a:r>
              <a:r>
                <a:rPr kumimoji="0" lang="he-IL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192B6F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רשותי</a:t>
              </a:r>
            </a:p>
          </p:txBody>
        </p:sp>
        <p:sp>
          <p:nvSpPr>
            <p:cNvPr id="17" name="TextBox 5">
              <a:extLst>
                <a:ext uri="{FF2B5EF4-FFF2-40B4-BE49-F238E27FC236}">
                  <a16:creationId xmlns:a16="http://schemas.microsoft.com/office/drawing/2014/main" id="{FFF7FD0C-0007-B07E-2EBC-B72A6B5419D4}"/>
                </a:ext>
              </a:extLst>
            </p:cNvPr>
            <p:cNvSpPr txBox="1"/>
            <p:nvPr/>
          </p:nvSpPr>
          <p:spPr>
            <a:xfrm>
              <a:off x="4733246" y="4110846"/>
              <a:ext cx="3530134" cy="1000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7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בתנועה</a:t>
              </a:r>
              <a:endParaRPr kumimoji="0" lang="en-IL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endParaRPr>
            </a:p>
          </p:txBody>
        </p:sp>
      </p:grpSp>
      <p:grpSp>
        <p:nvGrpSpPr>
          <p:cNvPr id="4" name="קבוצה 2">
            <a:extLst>
              <a:ext uri="{FF2B5EF4-FFF2-40B4-BE49-F238E27FC236}">
                <a16:creationId xmlns:a16="http://schemas.microsoft.com/office/drawing/2014/main" id="{302AFAA2-336E-AF86-0765-9AFBD261454C}"/>
              </a:ext>
            </a:extLst>
          </p:cNvPr>
          <p:cNvGrpSpPr/>
          <p:nvPr/>
        </p:nvGrpSpPr>
        <p:grpSpPr>
          <a:xfrm>
            <a:off x="9140676" y="392186"/>
            <a:ext cx="2732898" cy="869252"/>
            <a:chOff x="2795707" y="4525592"/>
            <a:chExt cx="2732898" cy="86925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AC5F24C-10D9-E0BD-5B2E-ED6F1FF975C0}"/>
                </a:ext>
              </a:extLst>
            </p:cNvPr>
            <p:cNvSpPr txBox="1"/>
            <p:nvPr/>
          </p:nvSpPr>
          <p:spPr>
            <a:xfrm>
              <a:off x="2795707" y="4560272"/>
              <a:ext cx="1788288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15DA3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משרד החינוך</a:t>
              </a:r>
            </a:p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15DA3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קשרי מטה-שלטון מקומי</a:t>
              </a:r>
            </a:p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15DA3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מינהל פדגוגי</a:t>
              </a:r>
            </a:p>
          </p:txBody>
        </p:sp>
        <p:pic>
          <p:nvPicPr>
            <p:cNvPr id="10" name="Picture 2" descr="Merchavim - Yedidut Toronto">
              <a:extLst>
                <a:ext uri="{FF2B5EF4-FFF2-40B4-BE49-F238E27FC236}">
                  <a16:creationId xmlns:a16="http://schemas.microsoft.com/office/drawing/2014/main" id="{86A6DF23-0454-1B14-6443-0F3DF9D200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11"/>
            <a:stretch/>
          </p:blipFill>
          <p:spPr bwMode="auto">
            <a:xfrm>
              <a:off x="4740713" y="4525592"/>
              <a:ext cx="787892" cy="86925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מחבר ישר 12">
              <a:extLst>
                <a:ext uri="{FF2B5EF4-FFF2-40B4-BE49-F238E27FC236}">
                  <a16:creationId xmlns:a16="http://schemas.microsoft.com/office/drawing/2014/main" id="{5A0FCD47-6A1A-E48D-486A-1B92365A4B28}"/>
                </a:ext>
              </a:extLst>
            </p:cNvPr>
            <p:cNvCxnSpPr/>
            <p:nvPr/>
          </p:nvCxnSpPr>
          <p:spPr>
            <a:xfrm>
              <a:off x="4638944" y="4644113"/>
              <a:ext cx="0" cy="593711"/>
            </a:xfrm>
            <a:prstGeom prst="line">
              <a:avLst/>
            </a:prstGeom>
            <a:ln w="12700">
              <a:solidFill>
                <a:srgbClr val="015D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80A7137-1541-8A93-FE18-8071C2D31A3B}"/>
              </a:ext>
            </a:extLst>
          </p:cNvPr>
          <p:cNvGrpSpPr/>
          <p:nvPr/>
        </p:nvGrpSpPr>
        <p:grpSpPr>
          <a:xfrm>
            <a:off x="-80797" y="164953"/>
            <a:ext cx="1382646" cy="785668"/>
            <a:chOff x="-70992" y="261692"/>
            <a:chExt cx="2042469" cy="1160603"/>
          </a:xfrm>
        </p:grpSpPr>
        <p:pic>
          <p:nvPicPr>
            <p:cNvPr id="8" name="Picture 7" descr="A picture containing text, weapon, window&#10;&#10;Description automatically generated">
              <a:extLst>
                <a:ext uri="{FF2B5EF4-FFF2-40B4-BE49-F238E27FC236}">
                  <a16:creationId xmlns:a16="http://schemas.microsoft.com/office/drawing/2014/main" id="{1B9A9E45-ADD3-4229-D1C0-1088AEE84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70" y="261692"/>
              <a:ext cx="819613" cy="81961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0C33D90-BA29-75E3-0954-094376ED486F}"/>
                </a:ext>
              </a:extLst>
            </p:cNvPr>
            <p:cNvSpPr txBox="1"/>
            <p:nvPr/>
          </p:nvSpPr>
          <p:spPr>
            <a:xfrm>
              <a:off x="-70992" y="1081306"/>
              <a:ext cx="2042469" cy="340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900" b="1" dirty="0">
                  <a:solidFill>
                    <a:srgbClr val="192B6F"/>
                  </a:solidFill>
                  <a:latin typeface="Assistant" pitchFamily="2" charset="-79"/>
                  <a:cs typeface="Assistant" pitchFamily="2" charset="-79"/>
                </a:rPr>
                <a:t>חינוך רשותי בתנועה</a:t>
              </a:r>
              <a:endParaRPr lang="en-IL" sz="900" b="1" dirty="0">
                <a:solidFill>
                  <a:srgbClr val="192B6F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796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wall, indoor, ceiling, tiled&#10;&#10;Description automatically generated">
            <a:extLst>
              <a:ext uri="{FF2B5EF4-FFF2-40B4-BE49-F238E27FC236}">
                <a16:creationId xmlns:a16="http://schemas.microsoft.com/office/drawing/2014/main" id="{31CCD6F0-12F5-3077-B595-EFFB4834B0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13" b="46517"/>
          <a:stretch/>
        </p:blipFill>
        <p:spPr>
          <a:xfrm rot="10800000">
            <a:off x="0" y="0"/>
            <a:ext cx="12204879" cy="6858001"/>
          </a:xfrm>
          <a:prstGeom prst="rect">
            <a:avLst/>
          </a:prstGeom>
        </p:spPr>
      </p:pic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9713F40B-0C77-6FB9-5A3D-04C4DD8FE3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" y="44878"/>
            <a:ext cx="1198800" cy="1198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AFB6D05-4C7D-E4D0-B11B-DE7973390358}"/>
              </a:ext>
            </a:extLst>
          </p:cNvPr>
          <p:cNvGrpSpPr/>
          <p:nvPr/>
        </p:nvGrpSpPr>
        <p:grpSpPr>
          <a:xfrm>
            <a:off x="-80797" y="164953"/>
            <a:ext cx="1382646" cy="785668"/>
            <a:chOff x="-70992" y="261692"/>
            <a:chExt cx="2042469" cy="1160603"/>
          </a:xfrm>
        </p:grpSpPr>
        <p:pic>
          <p:nvPicPr>
            <p:cNvPr id="6" name="Picture 5" descr="A picture containing text, weapon, window&#10;&#10;Description automatically generated">
              <a:extLst>
                <a:ext uri="{FF2B5EF4-FFF2-40B4-BE49-F238E27FC236}">
                  <a16:creationId xmlns:a16="http://schemas.microsoft.com/office/drawing/2014/main" id="{3333D198-873A-413D-86EE-6599E5701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70" y="261692"/>
              <a:ext cx="819613" cy="81961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7BE6457-A65D-29CF-2529-6621A7E8AE5A}"/>
                </a:ext>
              </a:extLst>
            </p:cNvPr>
            <p:cNvSpPr txBox="1"/>
            <p:nvPr/>
          </p:nvSpPr>
          <p:spPr>
            <a:xfrm>
              <a:off x="-70992" y="1081306"/>
              <a:ext cx="2042469" cy="340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900" b="1" dirty="0">
                  <a:solidFill>
                    <a:srgbClr val="192B6F"/>
                  </a:solidFill>
                  <a:latin typeface="Assistant" pitchFamily="2" charset="-79"/>
                  <a:cs typeface="Assistant" pitchFamily="2" charset="-79"/>
                </a:rPr>
                <a:t>חינוך רשותי בתנועה</a:t>
              </a:r>
              <a:endParaRPr lang="en-IL" sz="900" b="1" dirty="0">
                <a:solidFill>
                  <a:srgbClr val="192B6F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CF862DE-80DC-3F54-C171-47B2B4A406FF}"/>
              </a:ext>
            </a:extLst>
          </p:cNvPr>
          <p:cNvSpPr txBox="1"/>
          <p:nvPr/>
        </p:nvSpPr>
        <p:spPr>
          <a:xfrm>
            <a:off x="3365885" y="867013"/>
            <a:ext cx="6496225" cy="1811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kumimoji="0" lang="he-IL" sz="6900" b="1" i="0" u="none" strike="noStrike" kern="1200" cap="none" spc="0" normalizeH="0" baseline="0" noProof="0" dirty="0">
                <a:ln w="31750">
                  <a:solidFill>
                    <a:schemeClr val="bg1"/>
                  </a:solidFill>
                </a:ln>
                <a:noFill/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מהלך 5:</a:t>
            </a:r>
            <a:endParaRPr kumimoji="0" lang="en-US" sz="6900" b="1" i="0" u="none" strike="noStrike" kern="1200" cap="none" spc="0" normalizeH="0" baseline="0" noProof="0" dirty="0">
              <a:ln w="31750">
                <a:solidFill>
                  <a:schemeClr val="bg1"/>
                </a:solidFill>
              </a:ln>
              <a:noFill/>
              <a:effectLst/>
              <a:uLnTx/>
              <a:uFillTx/>
              <a:latin typeface="Assistant" pitchFamily="2" charset="-79"/>
              <a:cs typeface="Assistant" pitchFamily="2" charset="-79"/>
            </a:endParaRPr>
          </a:p>
          <a:p>
            <a:pPr>
              <a:lnSpc>
                <a:spcPct val="80000"/>
              </a:lnSpc>
              <a:defRPr/>
            </a:pPr>
            <a:r>
              <a:rPr kumimoji="0" lang="he-IL" sz="6900" b="1" i="0" u="none" strike="noStrike" kern="1200" cap="none" spc="0" normalizeH="0" baseline="0" noProof="0" dirty="0">
                <a:ln w="31750">
                  <a:solidFill>
                    <a:schemeClr val="bg1"/>
                  </a:solidFill>
                </a:ln>
                <a:noFill/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חיבורים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5B51E6-8835-8D38-F92E-48FD4422C46C}"/>
              </a:ext>
            </a:extLst>
          </p:cNvPr>
          <p:cNvSpPr txBox="1"/>
          <p:nvPr/>
        </p:nvSpPr>
        <p:spPr>
          <a:xfrm>
            <a:off x="2707574" y="3429000"/>
            <a:ext cx="7154536" cy="495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b="1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מפגש 2 - חיבורים בין תוכניות לאתגרים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78BC46D-8206-F5D6-5C8F-1D01CC025E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907" y="867013"/>
            <a:ext cx="876300" cy="8255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0ACD2127-371A-CF6A-FD28-B6A3C43FFB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815" y="3429000"/>
            <a:ext cx="816679" cy="78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89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 descr="Shape&#10;&#10;Description automatically generated">
            <a:extLst>
              <a:ext uri="{FF2B5EF4-FFF2-40B4-BE49-F238E27FC236}">
                <a16:creationId xmlns:a16="http://schemas.microsoft.com/office/drawing/2014/main" id="{D5D37DEF-725F-DFAC-5950-B3AE63762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939" y="319595"/>
            <a:ext cx="6487862" cy="8713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3D0633-B22C-0C23-CE89-413F1821E85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6773078"/>
            <a:ext cx="12192000" cy="787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2C8B3E-F999-C234-A114-88E1269382B0}"/>
              </a:ext>
            </a:extLst>
          </p:cNvPr>
          <p:cNvSpPr txBox="1"/>
          <p:nvPr/>
        </p:nvSpPr>
        <p:spPr>
          <a:xfrm>
            <a:off x="3455881" y="276355"/>
            <a:ext cx="58031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סוגי חיבורים</a:t>
            </a:r>
          </a:p>
        </p:txBody>
      </p:sp>
      <p:pic>
        <p:nvPicPr>
          <p:cNvPr id="5" name="Picture 4" descr="A picture containing gallinaceous bird, pigeon, bird, outdoor&#10;&#10;Description automatically generated">
            <a:extLst>
              <a:ext uri="{FF2B5EF4-FFF2-40B4-BE49-F238E27FC236}">
                <a16:creationId xmlns:a16="http://schemas.microsoft.com/office/drawing/2014/main" id="{B0B57607-E9C5-4D53-0369-5F4F9B37A6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580" y="3751999"/>
            <a:ext cx="1871062" cy="2681138"/>
          </a:xfrm>
          <a:prstGeom prst="rect">
            <a:avLst/>
          </a:prstGeom>
        </p:spPr>
      </p:pic>
      <p:pic>
        <p:nvPicPr>
          <p:cNvPr id="7" name="Picture 6" descr="A picture containing grass, outdoor, mammal, standing&#10;&#10;Description automatically generated">
            <a:extLst>
              <a:ext uri="{FF2B5EF4-FFF2-40B4-BE49-F238E27FC236}">
                <a16:creationId xmlns:a16="http://schemas.microsoft.com/office/drawing/2014/main" id="{17D1B869-8951-128C-BD47-7291CDE7DE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574" y="3751999"/>
            <a:ext cx="1871062" cy="2681138"/>
          </a:xfrm>
          <a:prstGeom prst="rect">
            <a:avLst/>
          </a:prstGeom>
        </p:spPr>
      </p:pic>
      <p:pic>
        <p:nvPicPr>
          <p:cNvPr id="11" name="Picture 10" descr="A close up of a spider&#10;&#10;Description automatically generated with medium confidence">
            <a:extLst>
              <a:ext uri="{FF2B5EF4-FFF2-40B4-BE49-F238E27FC236}">
                <a16:creationId xmlns:a16="http://schemas.microsoft.com/office/drawing/2014/main" id="{7C10496D-8377-B0B3-E496-4E65E6B722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35" y="1533540"/>
            <a:ext cx="1871062" cy="2681138"/>
          </a:xfrm>
          <a:prstGeom prst="rect">
            <a:avLst/>
          </a:prstGeom>
        </p:spPr>
      </p:pic>
      <p:pic>
        <p:nvPicPr>
          <p:cNvPr id="13" name="Picture 12" descr="A close-up of a hand&#10;&#10;Description automatically generated with medium confidence">
            <a:extLst>
              <a:ext uri="{FF2B5EF4-FFF2-40B4-BE49-F238E27FC236}">
                <a16:creationId xmlns:a16="http://schemas.microsoft.com/office/drawing/2014/main" id="{CAABA932-537E-A05E-2EB4-7413C73E15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129" y="1533540"/>
            <a:ext cx="1871062" cy="26811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BE2615-538C-C8FE-985E-2DD101E972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469" y="1533540"/>
            <a:ext cx="1871062" cy="268113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68A43E5-BE80-F322-234F-F3D529C10F18}"/>
              </a:ext>
            </a:extLst>
          </p:cNvPr>
          <p:cNvGrpSpPr/>
          <p:nvPr/>
        </p:nvGrpSpPr>
        <p:grpSpPr>
          <a:xfrm>
            <a:off x="-80797" y="164953"/>
            <a:ext cx="1382646" cy="785668"/>
            <a:chOff x="-70992" y="261692"/>
            <a:chExt cx="2042469" cy="1160603"/>
          </a:xfrm>
        </p:grpSpPr>
        <p:pic>
          <p:nvPicPr>
            <p:cNvPr id="8" name="Picture 7" descr="A picture containing text, weapon, window&#10;&#10;Description automatically generated">
              <a:extLst>
                <a:ext uri="{FF2B5EF4-FFF2-40B4-BE49-F238E27FC236}">
                  <a16:creationId xmlns:a16="http://schemas.microsoft.com/office/drawing/2014/main" id="{B930D998-AB93-AD2C-866E-C1515993E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70" y="261692"/>
              <a:ext cx="819613" cy="81961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C63023F-2F11-D24D-31B8-32465736D1A1}"/>
                </a:ext>
              </a:extLst>
            </p:cNvPr>
            <p:cNvSpPr txBox="1"/>
            <p:nvPr/>
          </p:nvSpPr>
          <p:spPr>
            <a:xfrm>
              <a:off x="-70992" y="1081306"/>
              <a:ext cx="2042469" cy="340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900" b="1" dirty="0">
                  <a:solidFill>
                    <a:srgbClr val="192B6F"/>
                  </a:solidFill>
                  <a:latin typeface="Assistant" pitchFamily="2" charset="-79"/>
                  <a:cs typeface="Assistant" pitchFamily="2" charset="-79"/>
                </a:rPr>
                <a:t>חינוך רשותי בתנועה</a:t>
              </a:r>
              <a:endParaRPr lang="en-IL" sz="900" b="1" dirty="0">
                <a:solidFill>
                  <a:srgbClr val="192B6F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59187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arrow&#10;&#10;Description automatically generated">
            <a:extLst>
              <a:ext uri="{FF2B5EF4-FFF2-40B4-BE49-F238E27FC236}">
                <a16:creationId xmlns:a16="http://schemas.microsoft.com/office/drawing/2014/main" id="{84B37EF5-7FA1-E88F-6C65-00192DD7E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5244" y="3462758"/>
            <a:ext cx="158593" cy="355867"/>
          </a:xfrm>
          <a:prstGeom prst="rect">
            <a:avLst/>
          </a:prstGeom>
        </p:spPr>
      </p:pic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2211E473-0C1A-0021-E0F0-4D782AB469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939" y="319595"/>
            <a:ext cx="6487862" cy="8713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3D0633-B22C-0C23-CE89-413F1821E85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6773078"/>
            <a:ext cx="12192000" cy="787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2C8B3E-F999-C234-A114-88E1269382B0}"/>
              </a:ext>
            </a:extLst>
          </p:cNvPr>
          <p:cNvSpPr txBox="1"/>
          <p:nvPr/>
        </p:nvSpPr>
        <p:spPr>
          <a:xfrm>
            <a:off x="3102288" y="290555"/>
            <a:ext cx="66030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3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סוגי חיבורים בין </a:t>
            </a:r>
            <a:r>
              <a:rPr kumimoji="0" lang="he-IL" sz="43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תכניות</a:t>
            </a:r>
            <a:r>
              <a:rPr kumimoji="0" lang="he-IL" sz="43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 חינוכיות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9E416C7-E583-BCD2-F391-AF5086928119}"/>
              </a:ext>
            </a:extLst>
          </p:cNvPr>
          <p:cNvSpPr txBox="1"/>
          <p:nvPr/>
        </p:nvSpPr>
        <p:spPr>
          <a:xfrm>
            <a:off x="9484658" y="1851019"/>
            <a:ext cx="2337533" cy="1627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2200" b="1" dirty="0">
                <a:solidFill>
                  <a:srgbClr val="192B6F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חפיפה</a:t>
            </a:r>
          </a:p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2200" dirty="0">
                <a:solidFill>
                  <a:srgbClr val="686C6B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(וויתור על חלקים חופפים בשתי </a:t>
            </a:r>
            <a:r>
              <a:rPr lang="he-IL" sz="2200" dirty="0" err="1">
                <a:solidFill>
                  <a:srgbClr val="686C6B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התכניות</a:t>
            </a:r>
            <a:r>
              <a:rPr lang="he-IL" sz="2200" dirty="0">
                <a:solidFill>
                  <a:srgbClr val="686C6B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)</a:t>
            </a:r>
            <a:endParaRPr lang="en-US" sz="2200" dirty="0">
              <a:solidFill>
                <a:srgbClr val="686C6B"/>
              </a:solidFill>
              <a:effectLst/>
              <a:latin typeface="Assistant" pitchFamily="2" charset="-79"/>
              <a:ea typeface="Calibri" panose="020F0502020204030204" pitchFamily="34" charset="0"/>
              <a:cs typeface="Assistant" pitchFamily="2" charset="-79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CE9CFCF-405A-AB58-0230-2F6DD1767EF3}"/>
              </a:ext>
            </a:extLst>
          </p:cNvPr>
          <p:cNvSpPr txBox="1"/>
          <p:nvPr/>
        </p:nvSpPr>
        <p:spPr>
          <a:xfrm>
            <a:off x="1444719" y="2126275"/>
            <a:ext cx="3034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5</a:t>
            </a: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6FE0B24-8813-E631-7ACC-908750DD2B4B}"/>
              </a:ext>
            </a:extLst>
          </p:cNvPr>
          <p:cNvSpPr txBox="1"/>
          <p:nvPr/>
        </p:nvSpPr>
        <p:spPr>
          <a:xfrm>
            <a:off x="6618807" y="1851019"/>
            <a:ext cx="2337533" cy="1627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2200" b="1" dirty="0">
                <a:solidFill>
                  <a:srgbClr val="ED7D31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השקה</a:t>
            </a:r>
          </a:p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2200" dirty="0">
                <a:solidFill>
                  <a:srgbClr val="686C6B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(חיבור של גם וגם, שמתאים ליצירת   רצף למידה)</a:t>
            </a:r>
            <a:endParaRPr lang="en-US" sz="2200" dirty="0">
              <a:solidFill>
                <a:srgbClr val="686C6B"/>
              </a:solidFill>
              <a:effectLst/>
              <a:latin typeface="Assistant" pitchFamily="2" charset="-79"/>
              <a:ea typeface="Calibri" panose="020F0502020204030204" pitchFamily="34" charset="0"/>
              <a:cs typeface="Assistant" pitchFamily="2" charset="-79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742AE48-DB55-0AFF-4AE3-E58EDE92181D}"/>
              </a:ext>
            </a:extLst>
          </p:cNvPr>
          <p:cNvSpPr txBox="1"/>
          <p:nvPr/>
        </p:nvSpPr>
        <p:spPr>
          <a:xfrm>
            <a:off x="3300670" y="1851019"/>
            <a:ext cx="2789819" cy="1627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2200" b="1" dirty="0">
                <a:solidFill>
                  <a:srgbClr val="932C5C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השלמה</a:t>
            </a:r>
          </a:p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2200" dirty="0">
                <a:solidFill>
                  <a:srgbClr val="686C6B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(תכנית אחת מוסיפה לאחרת ויוצרת תמונה שלמה יותר)</a:t>
            </a:r>
            <a:endParaRPr lang="en-US" sz="2200" dirty="0">
              <a:solidFill>
                <a:srgbClr val="686C6B"/>
              </a:solidFill>
              <a:effectLst/>
              <a:latin typeface="Assistant" pitchFamily="2" charset="-79"/>
              <a:ea typeface="Calibri" panose="020F0502020204030204" pitchFamily="34" charset="0"/>
              <a:cs typeface="Assistant" pitchFamily="2" charset="-79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41C6FB-1628-D946-D50C-58D0A2F4E243}"/>
              </a:ext>
            </a:extLst>
          </p:cNvPr>
          <p:cNvSpPr txBox="1"/>
          <p:nvPr/>
        </p:nvSpPr>
        <p:spPr>
          <a:xfrm>
            <a:off x="434819" y="1851019"/>
            <a:ext cx="2337533" cy="1627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2200" b="1" dirty="0">
                <a:solidFill>
                  <a:srgbClr val="9EB83B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אינטגרציה</a:t>
            </a:r>
          </a:p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2200" dirty="0">
                <a:solidFill>
                  <a:srgbClr val="686C6B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(שילוב של שתי </a:t>
            </a:r>
            <a:r>
              <a:rPr lang="he-IL" sz="2200" dirty="0" err="1">
                <a:solidFill>
                  <a:srgbClr val="686C6B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תכניות</a:t>
            </a:r>
            <a:r>
              <a:rPr lang="he-IL" sz="2200" dirty="0">
                <a:solidFill>
                  <a:srgbClr val="686C6B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 ליצירת תכנית משולבת חדשה)</a:t>
            </a:r>
            <a:endParaRPr lang="en-US" sz="2200" dirty="0">
              <a:solidFill>
                <a:srgbClr val="686C6B"/>
              </a:solidFill>
              <a:effectLst/>
              <a:latin typeface="Assistant" pitchFamily="2" charset="-79"/>
              <a:ea typeface="Calibri" panose="020F0502020204030204" pitchFamily="34" charset="0"/>
              <a:cs typeface="Assistant" pitchFamily="2" charset="-79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5B16886-89A4-07F6-A7F8-4E127CD2189B}"/>
              </a:ext>
            </a:extLst>
          </p:cNvPr>
          <p:cNvGrpSpPr/>
          <p:nvPr/>
        </p:nvGrpSpPr>
        <p:grpSpPr>
          <a:xfrm>
            <a:off x="3551091" y="3859503"/>
            <a:ext cx="2223361" cy="2223341"/>
            <a:chOff x="4033216" y="3812591"/>
            <a:chExt cx="1817961" cy="1817954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92B7650-6AD2-2272-1DD1-6C034BF0C5C3}"/>
                </a:ext>
              </a:extLst>
            </p:cNvPr>
            <p:cNvSpPr/>
            <p:nvPr/>
          </p:nvSpPr>
          <p:spPr>
            <a:xfrm>
              <a:off x="4565193" y="3928158"/>
              <a:ext cx="755704" cy="755702"/>
            </a:xfrm>
            <a:prstGeom prst="ellipse">
              <a:avLst/>
            </a:prstGeom>
            <a:solidFill>
              <a:srgbClr val="932C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CFC44A9-DF40-6D64-F28D-4EE741491206}"/>
                </a:ext>
              </a:extLst>
            </p:cNvPr>
            <p:cNvSpPr/>
            <p:nvPr/>
          </p:nvSpPr>
          <p:spPr>
            <a:xfrm>
              <a:off x="4909292" y="4556245"/>
              <a:ext cx="755703" cy="755702"/>
            </a:xfrm>
            <a:prstGeom prst="ellipse">
              <a:avLst/>
            </a:prstGeom>
            <a:solidFill>
              <a:srgbClr val="932C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BFBA385-3B9B-C3CC-5A52-C4AD70D006EF}"/>
                </a:ext>
              </a:extLst>
            </p:cNvPr>
            <p:cNvSpPr/>
            <p:nvPr/>
          </p:nvSpPr>
          <p:spPr>
            <a:xfrm>
              <a:off x="4187341" y="4550859"/>
              <a:ext cx="755704" cy="755702"/>
            </a:xfrm>
            <a:prstGeom prst="ellipse">
              <a:avLst/>
            </a:prstGeom>
            <a:solidFill>
              <a:srgbClr val="932C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91A5B23-658E-AE84-54AD-4915618A4B49}"/>
                </a:ext>
              </a:extLst>
            </p:cNvPr>
            <p:cNvSpPr/>
            <p:nvPr/>
          </p:nvSpPr>
          <p:spPr>
            <a:xfrm>
              <a:off x="4033216" y="3812591"/>
              <a:ext cx="1817961" cy="1817954"/>
            </a:xfrm>
            <a:prstGeom prst="ellipse">
              <a:avLst/>
            </a:prstGeom>
            <a:noFill/>
            <a:ln w="19050">
              <a:solidFill>
                <a:srgbClr val="932C5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6F91055-1F3B-9989-7C21-804C29184201}"/>
              </a:ext>
            </a:extLst>
          </p:cNvPr>
          <p:cNvGrpSpPr/>
          <p:nvPr/>
        </p:nvGrpSpPr>
        <p:grpSpPr>
          <a:xfrm>
            <a:off x="771742" y="4064063"/>
            <a:ext cx="1714737" cy="1575312"/>
            <a:chOff x="1126978" y="3840849"/>
            <a:chExt cx="1714737" cy="157531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9673796-F89A-D059-2F44-69876906B3AD}"/>
                </a:ext>
              </a:extLst>
            </p:cNvPr>
            <p:cNvSpPr/>
            <p:nvPr/>
          </p:nvSpPr>
          <p:spPr>
            <a:xfrm>
              <a:off x="1554773" y="4253678"/>
              <a:ext cx="1162483" cy="1162483"/>
            </a:xfrm>
            <a:prstGeom prst="ellipse">
              <a:avLst/>
            </a:prstGeom>
            <a:solidFill>
              <a:srgbClr val="9EB83B">
                <a:alpha val="5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 dirty="0">
                <a:solidFill>
                  <a:srgbClr val="9EB83B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2ECA02E-403D-9069-10D9-FCB5CA1070A4}"/>
                </a:ext>
              </a:extLst>
            </p:cNvPr>
            <p:cNvSpPr/>
            <p:nvPr/>
          </p:nvSpPr>
          <p:spPr>
            <a:xfrm>
              <a:off x="1126978" y="4172479"/>
              <a:ext cx="1118304" cy="1118304"/>
            </a:xfrm>
            <a:prstGeom prst="ellipse">
              <a:avLst/>
            </a:prstGeom>
            <a:solidFill>
              <a:srgbClr val="9EB83B">
                <a:alpha val="5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 dirty="0">
                <a:solidFill>
                  <a:srgbClr val="9EB83B"/>
                </a:solidFill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2E8B32C-274E-587E-7316-49A59DA8450B}"/>
                </a:ext>
              </a:extLst>
            </p:cNvPr>
            <p:cNvSpPr/>
            <p:nvPr/>
          </p:nvSpPr>
          <p:spPr>
            <a:xfrm>
              <a:off x="1679232" y="3840849"/>
              <a:ext cx="1162483" cy="1162483"/>
            </a:xfrm>
            <a:prstGeom prst="ellipse">
              <a:avLst/>
            </a:prstGeom>
            <a:solidFill>
              <a:srgbClr val="9EB83B">
                <a:alpha val="5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rgbClr val="9EB83B"/>
                </a:solidFill>
              </a:endParaRPr>
            </a:p>
          </p:txBody>
        </p:sp>
      </p:grpSp>
      <p:pic>
        <p:nvPicPr>
          <p:cNvPr id="2" name="Picture 1" descr="Shape, arrow&#10;&#10;Description automatically generated">
            <a:extLst>
              <a:ext uri="{FF2B5EF4-FFF2-40B4-BE49-F238E27FC236}">
                <a16:creationId xmlns:a16="http://schemas.microsoft.com/office/drawing/2014/main" id="{E925E7FF-70A3-334A-52F8-46FAE97316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02934" y="3462611"/>
            <a:ext cx="158831" cy="356400"/>
          </a:xfrm>
          <a:prstGeom prst="rect">
            <a:avLst/>
          </a:prstGeom>
        </p:spPr>
      </p:pic>
      <p:pic>
        <p:nvPicPr>
          <p:cNvPr id="5" name="Picture 4" descr="Shape, arrow&#10;&#10;Description automatically generated">
            <a:extLst>
              <a:ext uri="{FF2B5EF4-FFF2-40B4-BE49-F238E27FC236}">
                <a16:creationId xmlns:a16="http://schemas.microsoft.com/office/drawing/2014/main" id="{7D7303DE-4D52-7A2A-BF2A-718BF6CC46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47341" y="3462758"/>
            <a:ext cx="158593" cy="355867"/>
          </a:xfrm>
          <a:prstGeom prst="rect">
            <a:avLst/>
          </a:prstGeom>
        </p:spPr>
      </p:pic>
      <p:pic>
        <p:nvPicPr>
          <p:cNvPr id="6" name="Picture 5" descr="Shape, arrow&#10;&#10;Description automatically generated">
            <a:extLst>
              <a:ext uri="{FF2B5EF4-FFF2-40B4-BE49-F238E27FC236}">
                <a16:creationId xmlns:a16="http://schemas.microsoft.com/office/drawing/2014/main" id="{206CC5D3-D1D9-CA99-DA18-442BF035A8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81811" y="3462611"/>
            <a:ext cx="158831" cy="3564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5448EF0-0320-5850-5A6A-3D64D30A9CF2}"/>
              </a:ext>
            </a:extLst>
          </p:cNvPr>
          <p:cNvGrpSpPr/>
          <p:nvPr/>
        </p:nvGrpSpPr>
        <p:grpSpPr>
          <a:xfrm>
            <a:off x="9708084" y="3939881"/>
            <a:ext cx="1890679" cy="1545500"/>
            <a:chOff x="6987276" y="3754940"/>
            <a:chExt cx="1545946" cy="1263703"/>
          </a:xfrm>
          <a:solidFill>
            <a:srgbClr val="ED7D31">
              <a:alpha val="54902"/>
            </a:srgbClr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394319E-F072-BB65-4E34-B6D062D63F4C}"/>
                </a:ext>
              </a:extLst>
            </p:cNvPr>
            <p:cNvSpPr/>
            <p:nvPr/>
          </p:nvSpPr>
          <p:spPr>
            <a:xfrm>
              <a:off x="7618822" y="4104243"/>
              <a:ext cx="914400" cy="914400"/>
            </a:xfrm>
            <a:prstGeom prst="ellipse">
              <a:avLst/>
            </a:prstGeom>
            <a:solidFill>
              <a:srgbClr val="223E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A4A1B16-C7A4-4A40-2F7B-D437695919B9}"/>
                </a:ext>
              </a:extLst>
            </p:cNvPr>
            <p:cNvSpPr/>
            <p:nvPr/>
          </p:nvSpPr>
          <p:spPr>
            <a:xfrm>
              <a:off x="6987276" y="4104243"/>
              <a:ext cx="914400" cy="914400"/>
            </a:xfrm>
            <a:prstGeom prst="ellipse">
              <a:avLst/>
            </a:prstGeom>
            <a:solidFill>
              <a:srgbClr val="192B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62E09BF-DC43-5ECA-5DF8-A1010C7CC064}"/>
                </a:ext>
              </a:extLst>
            </p:cNvPr>
            <p:cNvSpPr/>
            <p:nvPr/>
          </p:nvSpPr>
          <p:spPr>
            <a:xfrm>
              <a:off x="7303049" y="3754940"/>
              <a:ext cx="914400" cy="914400"/>
            </a:xfrm>
            <a:prstGeom prst="ellipse">
              <a:avLst/>
            </a:prstGeom>
            <a:solidFill>
              <a:srgbClr val="008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6430A5E-660C-6102-4A55-117D42277FDE}"/>
              </a:ext>
            </a:extLst>
          </p:cNvPr>
          <p:cNvGrpSpPr/>
          <p:nvPr/>
        </p:nvGrpSpPr>
        <p:grpSpPr>
          <a:xfrm>
            <a:off x="6220322" y="4255949"/>
            <a:ext cx="3124055" cy="1118304"/>
            <a:chOff x="6140306" y="4351998"/>
            <a:chExt cx="3124055" cy="1118304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2D6B4CA-1D7D-EB13-C8B1-B55CF40CC0FC}"/>
                </a:ext>
              </a:extLst>
            </p:cNvPr>
            <p:cNvSpPr/>
            <p:nvPr/>
          </p:nvSpPr>
          <p:spPr>
            <a:xfrm>
              <a:off x="6140306" y="4351998"/>
              <a:ext cx="1118304" cy="1118304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C6D9C83-7AA6-E964-B04F-0195E57A2439}"/>
                </a:ext>
              </a:extLst>
            </p:cNvPr>
            <p:cNvSpPr/>
            <p:nvPr/>
          </p:nvSpPr>
          <p:spPr>
            <a:xfrm>
              <a:off x="7106326" y="4351998"/>
              <a:ext cx="1118304" cy="1118304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1E2895B-0450-352B-47D9-01912E5C2A23}"/>
                </a:ext>
              </a:extLst>
            </p:cNvPr>
            <p:cNvSpPr/>
            <p:nvPr/>
          </p:nvSpPr>
          <p:spPr>
            <a:xfrm>
              <a:off x="8146057" y="4351998"/>
              <a:ext cx="1118304" cy="1118304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5AFCDA9-BCAA-21AF-7CAA-F37DF050934D}"/>
              </a:ext>
            </a:extLst>
          </p:cNvPr>
          <p:cNvGrpSpPr/>
          <p:nvPr/>
        </p:nvGrpSpPr>
        <p:grpSpPr>
          <a:xfrm>
            <a:off x="-80797" y="164953"/>
            <a:ext cx="1382646" cy="785668"/>
            <a:chOff x="-70992" y="261692"/>
            <a:chExt cx="2042469" cy="1160603"/>
          </a:xfrm>
        </p:grpSpPr>
        <p:pic>
          <p:nvPicPr>
            <p:cNvPr id="19" name="Picture 18" descr="A picture containing text, weapon, window&#10;&#10;Description automatically generated">
              <a:extLst>
                <a:ext uri="{FF2B5EF4-FFF2-40B4-BE49-F238E27FC236}">
                  <a16:creationId xmlns:a16="http://schemas.microsoft.com/office/drawing/2014/main" id="{985925BA-75AD-FF6C-2099-157E0EC23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70" y="261692"/>
              <a:ext cx="819613" cy="819613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BD78075-1D11-A0B2-1FFE-0A56CD8EEE79}"/>
                </a:ext>
              </a:extLst>
            </p:cNvPr>
            <p:cNvSpPr txBox="1"/>
            <p:nvPr/>
          </p:nvSpPr>
          <p:spPr>
            <a:xfrm>
              <a:off x="-70992" y="1081306"/>
              <a:ext cx="2042469" cy="340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900" b="1" dirty="0">
                  <a:solidFill>
                    <a:srgbClr val="192B6F"/>
                  </a:solidFill>
                  <a:latin typeface="Assistant" pitchFamily="2" charset="-79"/>
                  <a:cs typeface="Assistant" pitchFamily="2" charset="-79"/>
                </a:rPr>
                <a:t>חינוך רשותי בתנועה</a:t>
              </a:r>
              <a:endParaRPr lang="en-IL" sz="900" b="1" dirty="0">
                <a:solidFill>
                  <a:srgbClr val="192B6F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4682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person, indoor, picture frame&#10;&#10;Description automatically generated">
            <a:extLst>
              <a:ext uri="{FF2B5EF4-FFF2-40B4-BE49-F238E27FC236}">
                <a16:creationId xmlns:a16="http://schemas.microsoft.com/office/drawing/2014/main" id="{679A6EFC-C5D9-2466-3420-1CD7B88F2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35" y="1581146"/>
            <a:ext cx="6375400" cy="3695700"/>
          </a:xfrm>
          <a:prstGeom prst="rect">
            <a:avLst/>
          </a:prstGeom>
        </p:spPr>
      </p:pic>
      <p:pic>
        <p:nvPicPr>
          <p:cNvPr id="11" name="Picture 10" descr="A picture containing indoor, wall, tiled, tile&#10;&#10;Description automatically generated">
            <a:extLst>
              <a:ext uri="{FF2B5EF4-FFF2-40B4-BE49-F238E27FC236}">
                <a16:creationId xmlns:a16="http://schemas.microsoft.com/office/drawing/2014/main" id="{EDDCAC0A-D648-6E8F-2DC8-318AD6FF3F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4"/>
          <a:stretch/>
        </p:blipFill>
        <p:spPr>
          <a:xfrm>
            <a:off x="8366300" y="-7"/>
            <a:ext cx="3838579" cy="685800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25EB851-839C-D9A1-5AB9-EBDAD68F1747}"/>
              </a:ext>
            </a:extLst>
          </p:cNvPr>
          <p:cNvSpPr txBox="1"/>
          <p:nvPr/>
        </p:nvSpPr>
        <p:spPr>
          <a:xfrm>
            <a:off x="8599046" y="809543"/>
            <a:ext cx="3367343" cy="1338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000" b="1" i="0" u="none" strike="noStrike" kern="1200" cap="none" spc="0" normalizeH="0" baseline="0" noProof="0" dirty="0">
                <a:ln w="31750">
                  <a:solidFill>
                    <a:schemeClr val="bg1"/>
                  </a:solidFill>
                </a:ln>
                <a:noFill/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למידה רב תחומית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9D58EE-3F00-E19C-3B7E-43B43BEE19C3}"/>
              </a:ext>
            </a:extLst>
          </p:cNvPr>
          <p:cNvSpPr txBox="1"/>
          <p:nvPr/>
        </p:nvSpPr>
        <p:spPr>
          <a:xfrm>
            <a:off x="8514930" y="2813087"/>
            <a:ext cx="3427754" cy="1134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תובנות מעשיות מהשטח </a:t>
            </a:r>
          </a:p>
          <a:p>
            <a:pPr marL="0" marR="0" lvl="0" indent="0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על שיתופיות ועל ברק בעיניים</a:t>
            </a:r>
          </a:p>
        </p:txBody>
      </p:sp>
      <p:pic>
        <p:nvPicPr>
          <p:cNvPr id="21" name="Picture 20" descr="Icon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3190E42B-BB9A-E5FA-22D2-070C788952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735" y="2914646"/>
            <a:ext cx="1016000" cy="10287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00A7BAB-DBC2-E146-4675-2673476ED2A5}"/>
              </a:ext>
            </a:extLst>
          </p:cNvPr>
          <p:cNvGrpSpPr/>
          <p:nvPr/>
        </p:nvGrpSpPr>
        <p:grpSpPr>
          <a:xfrm>
            <a:off x="-80797" y="164953"/>
            <a:ext cx="1382646" cy="785668"/>
            <a:chOff x="-70992" y="261692"/>
            <a:chExt cx="2042469" cy="1160603"/>
          </a:xfrm>
        </p:grpSpPr>
        <p:pic>
          <p:nvPicPr>
            <p:cNvPr id="4" name="Picture 3" descr="A picture containing text, weapon, window&#10;&#10;Description automatically generated">
              <a:extLst>
                <a:ext uri="{FF2B5EF4-FFF2-40B4-BE49-F238E27FC236}">
                  <a16:creationId xmlns:a16="http://schemas.microsoft.com/office/drawing/2014/main" id="{D498B4C1-4C1D-CDD7-12A6-536C712DC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70" y="261692"/>
              <a:ext cx="819613" cy="81961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91BF58D-370E-C0ED-944F-526A71457A98}"/>
                </a:ext>
              </a:extLst>
            </p:cNvPr>
            <p:cNvSpPr txBox="1"/>
            <p:nvPr/>
          </p:nvSpPr>
          <p:spPr>
            <a:xfrm>
              <a:off x="-70992" y="1081306"/>
              <a:ext cx="2042469" cy="340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900" b="1" dirty="0">
                  <a:solidFill>
                    <a:srgbClr val="192B6F"/>
                  </a:solidFill>
                  <a:latin typeface="Assistant" pitchFamily="2" charset="-79"/>
                  <a:cs typeface="Assistant" pitchFamily="2" charset="-79"/>
                </a:rPr>
                <a:t>חינוך רשותי בתנועה</a:t>
              </a:r>
              <a:endParaRPr lang="en-IL" sz="900" b="1" dirty="0">
                <a:solidFill>
                  <a:srgbClr val="192B6F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96493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>
            <a:extLst>
              <a:ext uri="{FF2B5EF4-FFF2-40B4-BE49-F238E27FC236}">
                <a16:creationId xmlns:a16="http://schemas.microsoft.com/office/drawing/2014/main" id="{2DB80F24-74E5-00AA-EE03-BC1D575A20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77490" y="6773078"/>
            <a:ext cx="12192000" cy="7873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5DBB9F8-CE56-4AFF-3FFB-2C46DA0718E1}"/>
              </a:ext>
            </a:extLst>
          </p:cNvPr>
          <p:cNvGrpSpPr/>
          <p:nvPr/>
        </p:nvGrpSpPr>
        <p:grpSpPr>
          <a:xfrm>
            <a:off x="10117579" y="1730126"/>
            <a:ext cx="931014" cy="873841"/>
            <a:chOff x="10243110" y="1220073"/>
            <a:chExt cx="931014" cy="87384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A218D70-243B-CA97-4E75-304FAB72DED7}"/>
                </a:ext>
              </a:extLst>
            </p:cNvPr>
            <p:cNvSpPr/>
            <p:nvPr/>
          </p:nvSpPr>
          <p:spPr>
            <a:xfrm rot="3424965">
              <a:off x="10324273" y="1220073"/>
              <a:ext cx="849851" cy="849851"/>
            </a:xfrm>
            <a:prstGeom prst="ellipse">
              <a:avLst/>
            </a:prstGeom>
            <a:solidFill>
              <a:srgbClr val="932C5C">
                <a:alpha val="21961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220CC46-1685-54C9-CF42-1E273025A03A}"/>
                </a:ext>
              </a:extLst>
            </p:cNvPr>
            <p:cNvSpPr/>
            <p:nvPr/>
          </p:nvSpPr>
          <p:spPr>
            <a:xfrm rot="3424965">
              <a:off x="10243110" y="1244063"/>
              <a:ext cx="849851" cy="849851"/>
            </a:xfrm>
            <a:prstGeom prst="ellipse">
              <a:avLst/>
            </a:prstGeom>
            <a:noFill/>
            <a:ln w="19050">
              <a:solidFill>
                <a:srgbClr val="932C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3FB5EFA-0B37-0D79-FABE-E22A12D2E189}"/>
              </a:ext>
            </a:extLst>
          </p:cNvPr>
          <p:cNvGrpSpPr/>
          <p:nvPr/>
        </p:nvGrpSpPr>
        <p:grpSpPr>
          <a:xfrm>
            <a:off x="10112484" y="3122118"/>
            <a:ext cx="936109" cy="893221"/>
            <a:chOff x="10243271" y="2658448"/>
            <a:chExt cx="936109" cy="89322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6708085-81F1-E58B-AA72-61B83D4BD7BD}"/>
                </a:ext>
              </a:extLst>
            </p:cNvPr>
            <p:cNvSpPr/>
            <p:nvPr/>
          </p:nvSpPr>
          <p:spPr>
            <a:xfrm rot="3424965">
              <a:off x="10329529" y="2658448"/>
              <a:ext cx="849851" cy="849851"/>
            </a:xfrm>
            <a:prstGeom prst="ellipse">
              <a:avLst/>
            </a:prstGeom>
            <a:solidFill>
              <a:srgbClr val="192B6F">
                <a:alpha val="21961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>
                <a:solidFill>
                  <a:srgbClr val="192B6F"/>
                </a:solidFill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C7C7CF1-3855-96E9-3F6E-EB31FB0E444E}"/>
                </a:ext>
              </a:extLst>
            </p:cNvPr>
            <p:cNvSpPr/>
            <p:nvPr/>
          </p:nvSpPr>
          <p:spPr>
            <a:xfrm rot="3427992">
              <a:off x="10243271" y="2680022"/>
              <a:ext cx="871647" cy="871647"/>
            </a:xfrm>
            <a:prstGeom prst="ellipse">
              <a:avLst/>
            </a:prstGeom>
            <a:noFill/>
            <a:ln w="19050">
              <a:solidFill>
                <a:srgbClr val="192B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AB225F3-7027-848B-580E-C990B7AC6581}"/>
              </a:ext>
            </a:extLst>
          </p:cNvPr>
          <p:cNvGrpSpPr/>
          <p:nvPr/>
        </p:nvGrpSpPr>
        <p:grpSpPr>
          <a:xfrm>
            <a:off x="10109232" y="4533491"/>
            <a:ext cx="939361" cy="896017"/>
            <a:chOff x="4659046" y="2731399"/>
            <a:chExt cx="939361" cy="89601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0C2CE28-850E-3DE7-D06C-906A7FF3AE2F}"/>
                </a:ext>
              </a:extLst>
            </p:cNvPr>
            <p:cNvSpPr/>
            <p:nvPr/>
          </p:nvSpPr>
          <p:spPr>
            <a:xfrm rot="3424965">
              <a:off x="4748556" y="2731399"/>
              <a:ext cx="849851" cy="849851"/>
            </a:xfrm>
            <a:prstGeom prst="ellipse">
              <a:avLst/>
            </a:prstGeom>
            <a:solidFill>
              <a:srgbClr val="9EB83B">
                <a:alpha val="21961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8673F74-5C29-5A37-9445-AE8879DD375B}"/>
                </a:ext>
              </a:extLst>
            </p:cNvPr>
            <p:cNvSpPr/>
            <p:nvPr/>
          </p:nvSpPr>
          <p:spPr>
            <a:xfrm rot="3384900">
              <a:off x="4659046" y="2755768"/>
              <a:ext cx="871648" cy="871648"/>
            </a:xfrm>
            <a:prstGeom prst="ellipse">
              <a:avLst/>
            </a:prstGeom>
            <a:noFill/>
            <a:ln w="19050">
              <a:solidFill>
                <a:srgbClr val="9EB8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33ACB13-513F-9383-AD82-89487FB1928D}"/>
              </a:ext>
            </a:extLst>
          </p:cNvPr>
          <p:cNvSpPr txBox="1"/>
          <p:nvPr/>
        </p:nvSpPr>
        <p:spPr>
          <a:xfrm>
            <a:off x="1075739" y="1975291"/>
            <a:ext cx="8960306" cy="438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2200" b="1" dirty="0">
                <a:solidFill>
                  <a:srgbClr val="932C5C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מה למדתם </a:t>
            </a:r>
            <a:r>
              <a:rPr lang="he-IL" sz="2200" b="1" kern="100" dirty="0">
                <a:solidFill>
                  <a:srgbClr val="932C5C"/>
                </a:solidFill>
                <a:latin typeface="Assistant" pitchFamily="2" charset="-79"/>
                <a:cs typeface="Assistant" pitchFamily="2" charset="-79"/>
              </a:rPr>
              <a:t>מהמנהלים על האפקטיביות של התוכניות החינוכיות?</a:t>
            </a:r>
            <a:endParaRPr lang="en-US" sz="2200" b="1" kern="100" dirty="0">
              <a:solidFill>
                <a:srgbClr val="932C5C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DF32E6-CFBA-9FAB-288F-348A8A7BDE13}"/>
              </a:ext>
            </a:extLst>
          </p:cNvPr>
          <p:cNvSpPr txBox="1"/>
          <p:nvPr/>
        </p:nvSpPr>
        <p:spPr>
          <a:xfrm>
            <a:off x="1095347" y="3405397"/>
            <a:ext cx="8960306" cy="438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2200" b="1" kern="100" dirty="0">
                <a:solidFill>
                  <a:srgbClr val="932C5C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עד כמה לתוכניות השונות יש אימפקט במערכת החינוכית שלנו?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1A5797-BB12-70DF-BF33-353E4D74B811}"/>
              </a:ext>
            </a:extLst>
          </p:cNvPr>
          <p:cNvSpPr txBox="1"/>
          <p:nvPr/>
        </p:nvSpPr>
        <p:spPr>
          <a:xfrm>
            <a:off x="1084837" y="4834804"/>
            <a:ext cx="8960306" cy="438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2200" b="1" kern="100" dirty="0">
                <a:solidFill>
                  <a:srgbClr val="932C5C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אילו מדדי הערכה נקבעו כדי לבחון את הדיוק במענים?</a:t>
            </a:r>
          </a:p>
        </p:txBody>
      </p:sp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FE26AB52-B489-553F-A064-CE6615D900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124" y="1839805"/>
            <a:ext cx="608760" cy="661240"/>
          </a:xfrm>
          <a:prstGeom prst="rect">
            <a:avLst/>
          </a:prstGeom>
        </p:spPr>
      </p:pic>
      <p:pic>
        <p:nvPicPr>
          <p:cNvPr id="32" name="Picture 31" descr="A picture containing text, light, vector graphics&#10;&#10;Description automatically generated">
            <a:extLst>
              <a:ext uri="{FF2B5EF4-FFF2-40B4-BE49-F238E27FC236}">
                <a16:creationId xmlns:a16="http://schemas.microsoft.com/office/drawing/2014/main" id="{6322CD7A-1DCB-31F7-CB0F-88F080B6A6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011" y="3260765"/>
            <a:ext cx="553418" cy="601127"/>
          </a:xfrm>
          <a:prstGeom prst="rect">
            <a:avLst/>
          </a:prstGeom>
        </p:spPr>
      </p:pic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84183391-9369-8F56-9218-63B01F4767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53" y="4683046"/>
            <a:ext cx="534335" cy="58204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130EBB0-5825-D4E5-C4FC-3E2745D64857}"/>
              </a:ext>
            </a:extLst>
          </p:cNvPr>
          <p:cNvGrpSpPr/>
          <p:nvPr/>
        </p:nvGrpSpPr>
        <p:grpSpPr>
          <a:xfrm>
            <a:off x="-80797" y="164953"/>
            <a:ext cx="1382646" cy="785668"/>
            <a:chOff x="-70992" y="261692"/>
            <a:chExt cx="2042469" cy="1160603"/>
          </a:xfrm>
        </p:grpSpPr>
        <p:pic>
          <p:nvPicPr>
            <p:cNvPr id="12" name="Picture 11" descr="A picture containing text, weapon, window&#10;&#10;Description automatically generated">
              <a:extLst>
                <a:ext uri="{FF2B5EF4-FFF2-40B4-BE49-F238E27FC236}">
                  <a16:creationId xmlns:a16="http://schemas.microsoft.com/office/drawing/2014/main" id="{A1CE0176-BDD6-B2D7-6043-E4D3D9B35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70" y="261692"/>
              <a:ext cx="819613" cy="81961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7E836AD-AEC0-2B72-9201-47A781532048}"/>
                </a:ext>
              </a:extLst>
            </p:cNvPr>
            <p:cNvSpPr txBox="1"/>
            <p:nvPr/>
          </p:nvSpPr>
          <p:spPr>
            <a:xfrm>
              <a:off x="-70992" y="1081306"/>
              <a:ext cx="2042469" cy="340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900" b="1" dirty="0">
                  <a:solidFill>
                    <a:srgbClr val="192B6F"/>
                  </a:solidFill>
                  <a:latin typeface="Assistant" pitchFamily="2" charset="-79"/>
                  <a:cs typeface="Assistant" pitchFamily="2" charset="-79"/>
                </a:rPr>
                <a:t>חינוך רשותי בתנועה</a:t>
              </a:r>
              <a:endParaRPr lang="en-IL" sz="900" b="1" dirty="0">
                <a:solidFill>
                  <a:srgbClr val="192B6F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50381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>
            <a:extLst>
              <a:ext uri="{FF2B5EF4-FFF2-40B4-BE49-F238E27FC236}">
                <a16:creationId xmlns:a16="http://schemas.microsoft.com/office/drawing/2014/main" id="{2DB80F24-74E5-00AA-EE03-BC1D575A20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3348" y="6773078"/>
            <a:ext cx="12192000" cy="78733"/>
          </a:xfrm>
          <a:prstGeom prst="rect">
            <a:avLst/>
          </a:prstGeom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DCD58275-4EDC-643E-8F2B-04EEC8FCD0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939" y="319595"/>
            <a:ext cx="6487862" cy="8713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F7B45F-08A9-FD65-B1CA-6D5D611E074B}"/>
              </a:ext>
            </a:extLst>
          </p:cNvPr>
          <p:cNvSpPr txBox="1"/>
          <p:nvPr/>
        </p:nvSpPr>
        <p:spPr>
          <a:xfrm>
            <a:off x="3161939" y="556152"/>
            <a:ext cx="6487862" cy="420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he-IL" sz="2600" dirty="0">
                <a:solidFill>
                  <a:schemeClr val="bg1"/>
                </a:solidFill>
                <a:latin typeface="Abadi" panose="020F0502020204030204" pitchFamily="34" charset="0"/>
                <a:cs typeface="Assistant" pitchFamily="2" charset="-79"/>
              </a:rPr>
              <a:t>מחוון לבחינת אפקטיביות של תוכנית חינוכית ברשות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03B24C3-EA71-4890-DB5F-4A87CF9E865F}"/>
              </a:ext>
            </a:extLst>
          </p:cNvPr>
          <p:cNvGrpSpPr/>
          <p:nvPr/>
        </p:nvGrpSpPr>
        <p:grpSpPr>
          <a:xfrm>
            <a:off x="-80797" y="164953"/>
            <a:ext cx="1382646" cy="785668"/>
            <a:chOff x="-70992" y="261692"/>
            <a:chExt cx="2042469" cy="1160603"/>
          </a:xfrm>
        </p:grpSpPr>
        <p:pic>
          <p:nvPicPr>
            <p:cNvPr id="10" name="Picture 9" descr="A picture containing text, weapon, window&#10;&#10;Description automatically generated">
              <a:extLst>
                <a:ext uri="{FF2B5EF4-FFF2-40B4-BE49-F238E27FC236}">
                  <a16:creationId xmlns:a16="http://schemas.microsoft.com/office/drawing/2014/main" id="{0DE4C96C-FC47-899A-8ADE-7A9777F82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70" y="261692"/>
              <a:ext cx="819613" cy="81961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0DFADD3-692F-825E-4A13-951E494EC8DB}"/>
                </a:ext>
              </a:extLst>
            </p:cNvPr>
            <p:cNvSpPr txBox="1"/>
            <p:nvPr/>
          </p:nvSpPr>
          <p:spPr>
            <a:xfrm>
              <a:off x="-70992" y="1081306"/>
              <a:ext cx="2042469" cy="340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900" b="1" dirty="0">
                  <a:solidFill>
                    <a:srgbClr val="192B6F"/>
                  </a:solidFill>
                  <a:latin typeface="Assistant" pitchFamily="2" charset="-79"/>
                  <a:cs typeface="Assistant" pitchFamily="2" charset="-79"/>
                </a:rPr>
                <a:t>חינוך רשותי בתנועה</a:t>
              </a:r>
              <a:endParaRPr lang="en-IL" sz="900" b="1" dirty="0">
                <a:solidFill>
                  <a:srgbClr val="192B6F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8EF2679-1C7C-0E89-ABD6-F51FBC4F28F9}"/>
              </a:ext>
            </a:extLst>
          </p:cNvPr>
          <p:cNvSpPr txBox="1"/>
          <p:nvPr/>
        </p:nvSpPr>
        <p:spPr>
          <a:xfrm>
            <a:off x="3667761" y="1559554"/>
            <a:ext cx="7351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200" dirty="0">
                <a:solidFill>
                  <a:srgbClr val="182A6E"/>
                </a:solidFill>
                <a:latin typeface="Assistant" pitchFamily="2" charset="-79"/>
                <a:cs typeface="Assistant" pitchFamily="2" charset="-79"/>
              </a:rPr>
              <a:t>נסחו 5 מדדי ביצוע רלוונטיים</a:t>
            </a:r>
            <a:endParaRPr lang="en-US" sz="2200" dirty="0">
              <a:solidFill>
                <a:srgbClr val="182A6E"/>
              </a:solidFill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96A8E6-31CA-B9E2-BF94-0866EAE8DEE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2175" t="10495" r="28312" b="14113"/>
          <a:stretch/>
        </p:blipFill>
        <p:spPr>
          <a:xfrm>
            <a:off x="4293540" y="1289519"/>
            <a:ext cx="3598223" cy="517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96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F414B63-B475-72DE-401D-A776C4FB4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94080" cy="6858000"/>
          </a:xfrm>
          <a:prstGeom prst="rect">
            <a:avLst/>
          </a:prstGeom>
        </p:spPr>
      </p:pic>
      <p:pic>
        <p:nvPicPr>
          <p:cNvPr id="4" name="Picture 3" descr="A picture containing wall, indoor, ceiling, tiled&#10;&#10;Description automatically generated">
            <a:extLst>
              <a:ext uri="{FF2B5EF4-FFF2-40B4-BE49-F238E27FC236}">
                <a16:creationId xmlns:a16="http://schemas.microsoft.com/office/drawing/2014/main" id="{5368258E-30E7-369A-95B4-45C1BE02FE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75" b="46517"/>
          <a:stretch/>
        </p:blipFill>
        <p:spPr>
          <a:xfrm>
            <a:off x="8366301" y="-1"/>
            <a:ext cx="3825700" cy="685800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CF862DE-80DC-3F54-C171-47B2B4A406FF}"/>
              </a:ext>
            </a:extLst>
          </p:cNvPr>
          <p:cNvSpPr txBox="1"/>
          <p:nvPr/>
        </p:nvSpPr>
        <p:spPr>
          <a:xfrm>
            <a:off x="8366301" y="2453988"/>
            <a:ext cx="3825699" cy="1836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7000" b="1" dirty="0">
                <a:ln w="31750">
                  <a:solidFill>
                    <a:schemeClr val="bg1"/>
                  </a:solidFill>
                </a:ln>
                <a:noFill/>
                <a:latin typeface="Assistant" pitchFamily="2" charset="-79"/>
                <a:cs typeface="Assistant" pitchFamily="2" charset="-79"/>
              </a:rPr>
              <a:t>תודה ולהתראות</a:t>
            </a:r>
            <a:endParaRPr kumimoji="0" lang="he-IL" sz="7000" b="1" i="0" u="none" strike="noStrike" kern="1200" cap="none" spc="0" normalizeH="0" baseline="0" noProof="0" dirty="0">
              <a:ln w="31750">
                <a:solidFill>
                  <a:schemeClr val="bg1"/>
                </a:solidFill>
              </a:ln>
              <a:noFill/>
              <a:effectLst/>
              <a:uLnTx/>
              <a:uFillTx/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DA0306A7-5028-8191-950C-FD3D979463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" y="44878"/>
            <a:ext cx="1198800" cy="11988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5A189E7-F36B-0ED0-FB44-04A49AE9588C}"/>
              </a:ext>
            </a:extLst>
          </p:cNvPr>
          <p:cNvGrpSpPr/>
          <p:nvPr/>
        </p:nvGrpSpPr>
        <p:grpSpPr>
          <a:xfrm>
            <a:off x="-80797" y="164953"/>
            <a:ext cx="1382646" cy="785668"/>
            <a:chOff x="-70992" y="261692"/>
            <a:chExt cx="2042469" cy="1160603"/>
          </a:xfrm>
        </p:grpSpPr>
        <p:pic>
          <p:nvPicPr>
            <p:cNvPr id="11" name="Picture 10" descr="A picture containing text, weapon, window&#10;&#10;Description automatically generated">
              <a:extLst>
                <a:ext uri="{FF2B5EF4-FFF2-40B4-BE49-F238E27FC236}">
                  <a16:creationId xmlns:a16="http://schemas.microsoft.com/office/drawing/2014/main" id="{A682589F-3443-3111-2787-513227C93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70" y="261692"/>
              <a:ext cx="819613" cy="81961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5495BD1-95D6-080D-D2D0-4BDFAED9D9CA}"/>
                </a:ext>
              </a:extLst>
            </p:cNvPr>
            <p:cNvSpPr txBox="1"/>
            <p:nvPr/>
          </p:nvSpPr>
          <p:spPr>
            <a:xfrm>
              <a:off x="-70992" y="1081306"/>
              <a:ext cx="2042469" cy="340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900" b="1" dirty="0">
                  <a:solidFill>
                    <a:srgbClr val="192B6F"/>
                  </a:solidFill>
                  <a:latin typeface="Assistant" pitchFamily="2" charset="-79"/>
                  <a:cs typeface="Assistant" pitchFamily="2" charset="-79"/>
                </a:rPr>
                <a:t>חינוך רשותי בתנועה</a:t>
              </a:r>
              <a:endParaRPr lang="en-IL" sz="900" b="1" dirty="0">
                <a:solidFill>
                  <a:srgbClr val="192B6F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4894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8560</TotalTime>
  <Words>167</Words>
  <Application>Microsoft Office PowerPoint</Application>
  <PresentationFormat>Widescreen</PresentationFormat>
  <Paragraphs>46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Abadi</vt:lpstr>
      <vt:lpstr>Arial</vt:lpstr>
      <vt:lpstr>Calibri</vt:lpstr>
      <vt:lpstr>Assistant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ליאת שני</dc:creator>
  <cp:lastModifiedBy>Adi Simon Bar</cp:lastModifiedBy>
  <cp:revision>103</cp:revision>
  <dcterms:created xsi:type="dcterms:W3CDTF">2023-03-18T17:01:00Z</dcterms:created>
  <dcterms:modified xsi:type="dcterms:W3CDTF">2023-05-31T05:48:44Z</dcterms:modified>
</cp:coreProperties>
</file>