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  <p:sldMasterId id="2147483662" r:id="rId2"/>
  </p:sldMasterIdLst>
  <p:notesMasterIdLst>
    <p:notesMasterId r:id="rId11"/>
  </p:notesMasterIdLst>
  <p:sldIdLst>
    <p:sldId id="312" r:id="rId3"/>
    <p:sldId id="340" r:id="rId4"/>
    <p:sldId id="329" r:id="rId5"/>
    <p:sldId id="323" r:id="rId6"/>
    <p:sldId id="342" r:id="rId7"/>
    <p:sldId id="343" r:id="rId8"/>
    <p:sldId id="344" r:id="rId9"/>
    <p:sldId id="328" r:id="rId10"/>
  </p:sldIdLst>
  <p:sldSz cx="12192000" cy="6858000"/>
  <p:notesSz cx="6858000" cy="9144000"/>
  <p:embeddedFontLst>
    <p:embeddedFont>
      <p:font typeface="Assistant" pitchFamily="2" charset="-79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A6E"/>
    <a:srgbClr val="686B6C"/>
    <a:srgbClr val="0385B6"/>
    <a:srgbClr val="F5931D"/>
    <a:srgbClr val="9EB83B"/>
    <a:srgbClr val="932C5C"/>
    <a:srgbClr val="FF4EA4"/>
    <a:srgbClr val="FFFFFF"/>
    <a:srgbClr val="192B6F"/>
    <a:srgbClr val="686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7" autoAdjust="0"/>
    <p:restoredTop sz="94762"/>
  </p:normalViewPr>
  <p:slideViewPr>
    <p:cSldViewPr snapToGrid="0">
      <p:cViewPr varScale="1">
        <p:scale>
          <a:sx n="54" d="100"/>
          <a:sy n="54" d="100"/>
        </p:scale>
        <p:origin x="64" y="23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86A45B-391D-4DF2-A453-319D0225B504}" type="datetimeFigureOut">
              <a:rPr lang="he-IL" smtClean="0"/>
              <a:t>כ"ה/אייר/תשפ"ג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0AD6A3-C22A-4849-8557-CD772370AF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807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33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2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38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5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95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38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619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54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41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1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E5898D-D5EB-3C07-DCAC-74CAA11CC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1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hyperlink" Target="https://form.123formbuilder.com/6381214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everal&#10;&#10;Description automatically generated">
            <a:extLst>
              <a:ext uri="{FF2B5EF4-FFF2-40B4-BE49-F238E27FC236}">
                <a16:creationId xmlns:a16="http://schemas.microsoft.com/office/drawing/2014/main" id="{2F1F30EC-72DD-14DA-7619-40F69BA9D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0" name="מלבן: פינות מעוגלות 8">
            <a:extLst>
              <a:ext uri="{FF2B5EF4-FFF2-40B4-BE49-F238E27FC236}">
                <a16:creationId xmlns:a16="http://schemas.microsoft.com/office/drawing/2014/main" id="{CE98C22D-7320-1742-425A-8C58D69CFD84}"/>
              </a:ext>
            </a:extLst>
          </p:cNvPr>
          <p:cNvSpPr/>
          <p:nvPr/>
        </p:nvSpPr>
        <p:spPr>
          <a:xfrm>
            <a:off x="4752745" y="1684074"/>
            <a:ext cx="7867652" cy="3853125"/>
          </a:xfrm>
          <a:prstGeom prst="roundRect">
            <a:avLst>
              <a:gd name="adj" fmla="val 7423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>
            <a:outerShdw blurRad="469900" dist="1524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x-none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3CEE8-5C65-E834-544F-5E462B2BC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5997" y="3276111"/>
            <a:ext cx="6091743" cy="1453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5AE82-749B-456C-C82E-9D7AC59C256C}"/>
              </a:ext>
            </a:extLst>
          </p:cNvPr>
          <p:cNvSpPr txBox="1"/>
          <p:nvPr/>
        </p:nvSpPr>
        <p:spPr>
          <a:xfrm>
            <a:off x="4379331" y="4925927"/>
            <a:ext cx="786765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cap="all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2400" b="0" i="0" u="none" strike="noStrike" kern="1200" cap="all" spc="30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הרחבת השותפויות ומרחבי ההשפעה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C210F-8D74-79CC-66AE-41A4732E46E8}"/>
              </a:ext>
            </a:extLst>
          </p:cNvPr>
          <p:cNvSpPr txBox="1"/>
          <p:nvPr/>
        </p:nvSpPr>
        <p:spPr>
          <a:xfrm>
            <a:off x="4978499" y="1829185"/>
            <a:ext cx="6502196" cy="47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cap="all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2400" b="1" i="0" u="none" strike="noStrike" kern="1200" cap="all" spc="300" normalizeH="0" baseline="0" noProof="0" dirty="0">
                <a:ln>
                  <a:noFill/>
                </a:ln>
                <a:solidFill>
                  <a:srgbClr val="942C5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קידום גמישות פדגוגית ניהולית רשותית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A56258-CEB1-D1EF-E36E-B383CD0416AA}"/>
              </a:ext>
            </a:extLst>
          </p:cNvPr>
          <p:cNvGrpSpPr/>
          <p:nvPr/>
        </p:nvGrpSpPr>
        <p:grpSpPr>
          <a:xfrm>
            <a:off x="6056567" y="2350954"/>
            <a:ext cx="4346062" cy="2193823"/>
            <a:chOff x="4213012" y="2917233"/>
            <a:chExt cx="4346062" cy="2193823"/>
          </a:xfrm>
        </p:grpSpPr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264B1069-0D78-F674-227F-0A1648E67BCE}"/>
                </a:ext>
              </a:extLst>
            </p:cNvPr>
            <p:cNvSpPr txBox="1"/>
            <p:nvPr/>
          </p:nvSpPr>
          <p:spPr>
            <a:xfrm>
              <a:off x="4213012" y="2917233"/>
              <a:ext cx="4346062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sz="72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B6F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</a:t>
              </a: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B6F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רשותי</a:t>
              </a:r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FFF7FD0C-0007-B07E-2EBC-B72A6B5419D4}"/>
                </a:ext>
              </a:extLst>
            </p:cNvPr>
            <p:cNvSpPr txBox="1"/>
            <p:nvPr/>
          </p:nvSpPr>
          <p:spPr>
            <a:xfrm>
              <a:off x="4733246" y="4110846"/>
              <a:ext cx="3530134" cy="100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בתנועה</a:t>
              </a:r>
              <a:endParaRPr kumimoji="0" lang="en-I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</p:grpSp>
      <p:grpSp>
        <p:nvGrpSpPr>
          <p:cNvPr id="4" name="קבוצה 2">
            <a:extLst>
              <a:ext uri="{FF2B5EF4-FFF2-40B4-BE49-F238E27FC236}">
                <a16:creationId xmlns:a16="http://schemas.microsoft.com/office/drawing/2014/main" id="{302AFAA2-336E-AF86-0765-9AFBD261454C}"/>
              </a:ext>
            </a:extLst>
          </p:cNvPr>
          <p:cNvGrpSpPr/>
          <p:nvPr/>
        </p:nvGrpSpPr>
        <p:grpSpPr>
          <a:xfrm>
            <a:off x="9140676" y="392186"/>
            <a:ext cx="2732898" cy="869252"/>
            <a:chOff x="2795707" y="4525592"/>
            <a:chExt cx="2732898" cy="8692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C5F24C-10D9-E0BD-5B2E-ED6F1FF975C0}"/>
                </a:ext>
              </a:extLst>
            </p:cNvPr>
            <p:cNvSpPr txBox="1"/>
            <p:nvPr/>
          </p:nvSpPr>
          <p:spPr>
            <a:xfrm>
              <a:off x="2795707" y="4560272"/>
              <a:ext cx="178828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משרד החינוך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קשרי מטה-שלטון מקומי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מינהל פדגוגי</a:t>
              </a:r>
            </a:p>
          </p:txBody>
        </p:sp>
        <p:pic>
          <p:nvPicPr>
            <p:cNvPr id="10" name="Picture 2" descr="Merchavim - Yedidut Toronto">
              <a:extLst>
                <a:ext uri="{FF2B5EF4-FFF2-40B4-BE49-F238E27FC236}">
                  <a16:creationId xmlns:a16="http://schemas.microsoft.com/office/drawing/2014/main" id="{86A6DF23-0454-1B14-6443-0F3DF9D200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11"/>
            <a:stretch/>
          </p:blipFill>
          <p:spPr bwMode="auto">
            <a:xfrm>
              <a:off x="4740713" y="4525592"/>
              <a:ext cx="787892" cy="86925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מחבר ישר 12">
              <a:extLst>
                <a:ext uri="{FF2B5EF4-FFF2-40B4-BE49-F238E27FC236}">
                  <a16:creationId xmlns:a16="http://schemas.microsoft.com/office/drawing/2014/main" id="{5A0FCD47-6A1A-E48D-486A-1B92365A4B28}"/>
                </a:ext>
              </a:extLst>
            </p:cNvPr>
            <p:cNvCxnSpPr/>
            <p:nvPr/>
          </p:nvCxnSpPr>
          <p:spPr>
            <a:xfrm>
              <a:off x="4638944" y="4644113"/>
              <a:ext cx="0" cy="593711"/>
            </a:xfrm>
            <a:prstGeom prst="line">
              <a:avLst/>
            </a:prstGeom>
            <a:ln w="12700">
              <a:solidFill>
                <a:srgbClr val="015D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A7137-1541-8A93-FE18-8071C2D31A3B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8" name="Picture 7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1B9A9E45-ADD3-4229-D1C0-1088AEE84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C33D90-BA29-75E3-0954-094376ED486F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292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all, indoor, ceiling, tiled&#10;&#10;Description automatically generated">
            <a:extLst>
              <a:ext uri="{FF2B5EF4-FFF2-40B4-BE49-F238E27FC236}">
                <a16:creationId xmlns:a16="http://schemas.microsoft.com/office/drawing/2014/main" id="{31CCD6F0-12F5-3077-B595-EFFB4834B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3" b="46517"/>
          <a:stretch/>
        </p:blipFill>
        <p:spPr>
          <a:xfrm rot="10800000">
            <a:off x="0" y="0"/>
            <a:ext cx="12204879" cy="6858001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9713F40B-0C77-6FB9-5A3D-04C4DD8FE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" y="44878"/>
            <a:ext cx="1198800" cy="1198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FB6D05-4C7D-E4D0-B11B-DE7973390358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6" name="Picture 5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3333D198-873A-413D-86EE-6599E5701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BE6457-A65D-29CF-2529-6621A7E8AE5A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CF862DE-80DC-3F54-C171-47B2B4A406FF}"/>
              </a:ext>
            </a:extLst>
          </p:cNvPr>
          <p:cNvSpPr txBox="1"/>
          <p:nvPr/>
        </p:nvSpPr>
        <p:spPr>
          <a:xfrm>
            <a:off x="3365885" y="867013"/>
            <a:ext cx="6496225" cy="181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kumimoji="0" lang="he-IL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מהלך 5:</a:t>
            </a:r>
            <a:endParaRPr kumimoji="0" lang="en-US" sz="6900" b="1" i="0" u="none" strike="noStrike" kern="1200" cap="none" spc="0" normalizeH="0" baseline="0" noProof="0" dirty="0">
              <a:ln w="31750">
                <a:solidFill>
                  <a:schemeClr val="bg1"/>
                </a:solidFill>
              </a:ln>
              <a:noFill/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  <a:p>
            <a:pPr>
              <a:lnSpc>
                <a:spcPct val="80000"/>
              </a:lnSpc>
              <a:defRPr/>
            </a:pPr>
            <a:r>
              <a:rPr kumimoji="0" lang="he-IL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חיבורים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B51E6-8835-8D38-F92E-48FD4422C46C}"/>
              </a:ext>
            </a:extLst>
          </p:cNvPr>
          <p:cNvSpPr txBox="1"/>
          <p:nvPr/>
        </p:nvSpPr>
        <p:spPr>
          <a:xfrm>
            <a:off x="1657772" y="3590670"/>
            <a:ext cx="8163939" cy="49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מפגש 1 – חיבורים בין אתגרים לתוכניות</a:t>
            </a:r>
          </a:p>
        </p:txBody>
      </p:sp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69358E37-5AB9-26A2-A398-EF71097226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110" y="3463941"/>
            <a:ext cx="723900" cy="749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8BC46D-8206-F5D6-5C8F-1D01CC025E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07" y="867013"/>
            <a:ext cx="876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89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2DB80F24-74E5-00AA-EE03-BC1D575A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348" y="6773078"/>
            <a:ext cx="12192000" cy="78733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DCD58275-4EDC-643E-8F2B-04EEC8FCD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7B45F-08A9-FD65-B1CA-6D5D611E074B}"/>
              </a:ext>
            </a:extLst>
          </p:cNvPr>
          <p:cNvSpPr txBox="1"/>
          <p:nvPr/>
        </p:nvSpPr>
        <p:spPr>
          <a:xfrm>
            <a:off x="3090039" y="334727"/>
            <a:ext cx="66123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מי כמוני?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3B24C3-EA71-4890-DB5F-4A87CF9E865F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0" name="Picture 9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0DE4C96C-FC47-899A-8ADE-7A9777F82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DFADD3-692F-825E-4A13-951E494EC8DB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pic>
        <p:nvPicPr>
          <p:cNvPr id="30" name="Picture 29" descr="A picture containing mirror, table&#10;&#10;Description automatically generated">
            <a:extLst>
              <a:ext uri="{FF2B5EF4-FFF2-40B4-BE49-F238E27FC236}">
                <a16:creationId xmlns:a16="http://schemas.microsoft.com/office/drawing/2014/main" id="{39B1AFC1-E434-229D-0B23-8855CD2B1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07" y="1637193"/>
            <a:ext cx="1812100" cy="46841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1002E-461C-05B8-D385-0C9625BC95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27" t="17366" r="38006" b="6029"/>
          <a:stretch/>
        </p:blipFill>
        <p:spPr>
          <a:xfrm>
            <a:off x="5974545" y="1190957"/>
            <a:ext cx="3787546" cy="55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4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3AAB6D-D081-64D4-855F-1CA1B1368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31"/>
            <a:ext cx="8360557" cy="6385106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519505-77F7-16DF-F4AA-28091D877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894"/>
            <a:ext cx="8360557" cy="6385106"/>
          </a:xfrm>
          <a:prstGeom prst="rect">
            <a:avLst/>
          </a:prstGeom>
        </p:spPr>
      </p:pic>
      <p:pic>
        <p:nvPicPr>
          <p:cNvPr id="11" name="Picture 10" descr="A picture containing indoor, wall, tiled, tile&#10;&#10;Description automatically generated">
            <a:extLst>
              <a:ext uri="{FF2B5EF4-FFF2-40B4-BE49-F238E27FC236}">
                <a16:creationId xmlns:a16="http://schemas.microsoft.com/office/drawing/2014/main" id="{EDDCAC0A-D648-6E8F-2DC8-318AD6FF3F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4"/>
          <a:stretch/>
        </p:blipFill>
        <p:spPr>
          <a:xfrm>
            <a:off x="8366300" y="-7"/>
            <a:ext cx="3838579" cy="68580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5EB851-839C-D9A1-5AB9-EBDAD68F1747}"/>
              </a:ext>
            </a:extLst>
          </p:cNvPr>
          <p:cNvSpPr txBox="1"/>
          <p:nvPr/>
        </p:nvSpPr>
        <p:spPr>
          <a:xfrm>
            <a:off x="8557004" y="809543"/>
            <a:ext cx="3367343" cy="1338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5000" b="1" dirty="0">
                <a:ln w="31750">
                  <a:solidFill>
                    <a:schemeClr val="bg1"/>
                  </a:solidFill>
                </a:ln>
                <a:noFill/>
                <a:latin typeface="Assistant" pitchFamily="2" charset="-79"/>
                <a:cs typeface="Assistant" pitchFamily="2" charset="-79"/>
              </a:rPr>
              <a:t>אפליקציית חיבורים</a:t>
            </a:r>
            <a:endParaRPr kumimoji="0" lang="he-IL" sz="5000" b="1" i="0" u="none" strike="noStrike" kern="1200" cap="none" spc="0" normalizeH="0" baseline="0" noProof="0" dirty="0">
              <a:ln w="31750">
                <a:solidFill>
                  <a:schemeClr val="bg1"/>
                </a:solidFill>
              </a:ln>
              <a:noFill/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96C90-8EED-4B07-63EA-FB3E6D8B782B}"/>
              </a:ext>
            </a:extLst>
          </p:cNvPr>
          <p:cNvSpPr txBox="1"/>
          <p:nvPr/>
        </p:nvSpPr>
        <p:spPr>
          <a:xfrm>
            <a:off x="9395295" y="2438400"/>
            <a:ext cx="25290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solidFill>
                  <a:schemeClr val="bg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התוכניות המגוונות של המינהל הפדגוגי המופעלות ברשויות השונות</a:t>
            </a:r>
            <a:endParaRPr lang="en-US" sz="28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69C20-AD40-1EC5-D5AF-6AD5ABF28B11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5" name="Picture 4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74DB7011-51BF-D69B-D175-0735FCE2F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B25B1F-7FED-A34D-E945-129077EAD9A3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147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46DDE2-5C5E-ACBA-1079-983E27C00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5"/>
            <a:ext cx="8537407" cy="6526924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2AEE1DA1-43CE-97D7-57C8-9128E51C0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821"/>
            <a:ext cx="8544281" cy="6532179"/>
          </a:xfrm>
          <a:prstGeom prst="rect">
            <a:avLst/>
          </a:prstGeom>
        </p:spPr>
      </p:pic>
      <p:pic>
        <p:nvPicPr>
          <p:cNvPr id="11" name="Picture 10" descr="A picture containing indoor, wall, tiled, tile&#10;&#10;Description automatically generated">
            <a:extLst>
              <a:ext uri="{FF2B5EF4-FFF2-40B4-BE49-F238E27FC236}">
                <a16:creationId xmlns:a16="http://schemas.microsoft.com/office/drawing/2014/main" id="{EDDCAC0A-D648-6E8F-2DC8-318AD6FF3F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4"/>
          <a:stretch/>
        </p:blipFill>
        <p:spPr>
          <a:xfrm>
            <a:off x="8366300" y="-7"/>
            <a:ext cx="3838579" cy="68580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5EB851-839C-D9A1-5AB9-EBDAD68F1747}"/>
              </a:ext>
            </a:extLst>
          </p:cNvPr>
          <p:cNvSpPr txBox="1"/>
          <p:nvPr/>
        </p:nvSpPr>
        <p:spPr>
          <a:xfrm>
            <a:off x="8557004" y="809543"/>
            <a:ext cx="3367343" cy="1338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5000" b="1" dirty="0">
                <a:ln w="31750">
                  <a:solidFill>
                    <a:schemeClr val="bg1"/>
                  </a:solidFill>
                </a:ln>
                <a:noFill/>
                <a:latin typeface="Assistant" pitchFamily="2" charset="-79"/>
                <a:cs typeface="Assistant" pitchFamily="2" charset="-79"/>
              </a:rPr>
              <a:t>אפליקציית חיבורים</a:t>
            </a:r>
            <a:endParaRPr kumimoji="0" lang="he-IL" sz="5000" b="1" i="0" u="none" strike="noStrike" kern="1200" cap="none" spc="0" normalizeH="0" baseline="0" noProof="0" dirty="0">
              <a:ln w="31750">
                <a:solidFill>
                  <a:schemeClr val="bg1"/>
                </a:solidFill>
              </a:ln>
              <a:noFill/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96C90-8EED-4B07-63EA-FB3E6D8B782B}"/>
              </a:ext>
            </a:extLst>
          </p:cNvPr>
          <p:cNvSpPr txBox="1"/>
          <p:nvPr/>
        </p:nvSpPr>
        <p:spPr>
          <a:xfrm>
            <a:off x="9395295" y="2438400"/>
            <a:ext cx="25290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solidFill>
                  <a:schemeClr val="bg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התוכניות המגוונות של המינהל הפדגוגי המופעלות ברשויות השונות</a:t>
            </a:r>
            <a:endParaRPr lang="en-US" sz="28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0B741D-D9D9-27F8-33DA-3B0860CEF468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5" name="Picture 4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39C0196C-EDDB-0C54-CC54-A7E3BF17E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DAF943-F39C-F161-316C-E3ABA29DE4A0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352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2DB80F24-74E5-00AA-EE03-BC1D575A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348" y="6773078"/>
            <a:ext cx="12192000" cy="78733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DCD58275-4EDC-643E-8F2B-04EEC8FCD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7B45F-08A9-FD65-B1CA-6D5D611E074B}"/>
              </a:ext>
            </a:extLst>
          </p:cNvPr>
          <p:cNvSpPr txBox="1"/>
          <p:nvPr/>
        </p:nvSpPr>
        <p:spPr>
          <a:xfrm>
            <a:off x="3090039" y="429317"/>
            <a:ext cx="661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התכניות</a:t>
            </a:r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החינוכיות הפועלות ברשות</a:t>
            </a:r>
            <a:endParaRPr lang="en-US" sz="36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3B24C3-EA71-4890-DB5F-4A87CF9E865F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0" name="Picture 9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0DE4C96C-FC47-899A-8ADE-7A9777F82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DFADD3-692F-825E-4A13-951E494EC8DB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D0445C0-613E-39C8-FE1E-0DEE9650BBB2}"/>
              </a:ext>
            </a:extLst>
          </p:cNvPr>
          <p:cNvSpPr txBox="1"/>
          <p:nvPr/>
        </p:nvSpPr>
        <p:spPr>
          <a:xfrm>
            <a:off x="1339641" y="1894081"/>
            <a:ext cx="8960306" cy="43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>
                <a:solidFill>
                  <a:srgbClr val="932C5C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מה החיבור בין התוכניות שפועלות ברשות לאתגרים שזיהינו ברשות?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B58D5-E3F0-6E36-1B38-9EAD43E99175}"/>
              </a:ext>
            </a:extLst>
          </p:cNvPr>
          <p:cNvGrpSpPr/>
          <p:nvPr/>
        </p:nvGrpSpPr>
        <p:grpSpPr>
          <a:xfrm>
            <a:off x="10312961" y="1828179"/>
            <a:ext cx="582394" cy="546629"/>
            <a:chOff x="10243109" y="2726142"/>
            <a:chExt cx="931015" cy="87384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41E7F4C-FD06-5D40-3316-0CE74F73FB32}"/>
                </a:ext>
              </a:extLst>
            </p:cNvPr>
            <p:cNvSpPr/>
            <p:nvPr/>
          </p:nvSpPr>
          <p:spPr>
            <a:xfrm rot="3424965">
              <a:off x="10324273" y="2726142"/>
              <a:ext cx="849851" cy="849851"/>
            </a:xfrm>
            <a:prstGeom prst="ellipse">
              <a:avLst/>
            </a:prstGeom>
            <a:solidFill>
              <a:srgbClr val="932C5C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988EABE-0A1A-C486-387B-BEB38AFB34CB}"/>
                </a:ext>
              </a:extLst>
            </p:cNvPr>
            <p:cNvSpPr/>
            <p:nvPr/>
          </p:nvSpPr>
          <p:spPr>
            <a:xfrm rot="3424965">
              <a:off x="10243110" y="2750132"/>
              <a:ext cx="849850" cy="849851"/>
            </a:xfrm>
            <a:prstGeom prst="ellipse">
              <a:avLst/>
            </a:prstGeom>
            <a:noFill/>
            <a:ln w="19050">
              <a:solidFill>
                <a:srgbClr val="932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FDABFD-8DA2-5BF0-0286-84BCFAE199A6}"/>
              </a:ext>
            </a:extLst>
          </p:cNvPr>
          <p:cNvGrpSpPr/>
          <p:nvPr/>
        </p:nvGrpSpPr>
        <p:grpSpPr>
          <a:xfrm>
            <a:off x="10309775" y="2660994"/>
            <a:ext cx="585580" cy="558752"/>
            <a:chOff x="10243271" y="4917544"/>
            <a:chExt cx="936109" cy="89322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E7FE877-CC4C-54F1-8BCA-5A1DD2FB6EE3}"/>
                </a:ext>
              </a:extLst>
            </p:cNvPr>
            <p:cNvSpPr/>
            <p:nvPr/>
          </p:nvSpPr>
          <p:spPr>
            <a:xfrm rot="3424965">
              <a:off x="10329529" y="4917544"/>
              <a:ext cx="849851" cy="849851"/>
            </a:xfrm>
            <a:prstGeom prst="ellipse">
              <a:avLst/>
            </a:prstGeom>
            <a:solidFill>
              <a:srgbClr val="192B6F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>
                <a:solidFill>
                  <a:srgbClr val="192B6F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F41A849-9DDB-06A8-3CD8-1E0E81BD9024}"/>
                </a:ext>
              </a:extLst>
            </p:cNvPr>
            <p:cNvSpPr/>
            <p:nvPr/>
          </p:nvSpPr>
          <p:spPr>
            <a:xfrm rot="3427992">
              <a:off x="10243271" y="4939118"/>
              <a:ext cx="871647" cy="871647"/>
            </a:xfrm>
            <a:prstGeom prst="ellipse">
              <a:avLst/>
            </a:prstGeom>
            <a:noFill/>
            <a:ln w="19050">
              <a:solidFill>
                <a:srgbClr val="192B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2425C7-FD42-576C-4E90-52B63D638932}"/>
              </a:ext>
            </a:extLst>
          </p:cNvPr>
          <p:cNvGrpSpPr/>
          <p:nvPr/>
        </p:nvGrpSpPr>
        <p:grpSpPr>
          <a:xfrm>
            <a:off x="10307740" y="3505932"/>
            <a:ext cx="587615" cy="560501"/>
            <a:chOff x="4659046" y="2731399"/>
            <a:chExt cx="939361" cy="89601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DBE188-39AA-84D9-BEEA-96B2D30E878F}"/>
                </a:ext>
              </a:extLst>
            </p:cNvPr>
            <p:cNvSpPr/>
            <p:nvPr/>
          </p:nvSpPr>
          <p:spPr>
            <a:xfrm rot="3424965">
              <a:off x="4748556" y="2731399"/>
              <a:ext cx="849851" cy="849851"/>
            </a:xfrm>
            <a:prstGeom prst="ellipse">
              <a:avLst/>
            </a:prstGeom>
            <a:solidFill>
              <a:srgbClr val="9EB83B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963CC24-5BD2-6359-8676-390DB134A67F}"/>
                </a:ext>
              </a:extLst>
            </p:cNvPr>
            <p:cNvSpPr/>
            <p:nvPr/>
          </p:nvSpPr>
          <p:spPr>
            <a:xfrm rot="3384900">
              <a:off x="4659046" y="2755768"/>
              <a:ext cx="871648" cy="871648"/>
            </a:xfrm>
            <a:prstGeom prst="ellipse">
              <a:avLst/>
            </a:prstGeom>
            <a:noFill/>
            <a:ln w="19050">
              <a:solidFill>
                <a:srgbClr val="9EB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8A68F22-6011-531B-AD17-507D199889AF}"/>
              </a:ext>
            </a:extLst>
          </p:cNvPr>
          <p:cNvSpPr txBox="1"/>
          <p:nvPr/>
        </p:nvSpPr>
        <p:spPr>
          <a:xfrm>
            <a:off x="1339641" y="2740182"/>
            <a:ext cx="89603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lang="he-IL" sz="2200" b="1" kern="100" dirty="0">
                <a:solidFill>
                  <a:srgbClr val="182A6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לאילו מהאתגרים שהעלינו התוכניות הקיימות נותנות מענה?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A926D1-E23C-ABE0-DD78-8475D20413EE}"/>
              </a:ext>
            </a:extLst>
          </p:cNvPr>
          <p:cNvSpPr txBox="1"/>
          <p:nvPr/>
        </p:nvSpPr>
        <p:spPr>
          <a:xfrm>
            <a:off x="854868" y="3557344"/>
            <a:ext cx="9445079" cy="438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lang="he-IL" sz="2200" b="1" kern="100" dirty="0">
                <a:solidFill>
                  <a:srgbClr val="9EB83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אילו מהאתגרים הרשותיים שהעלינו לא מקבלים מספיק מענה?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A827E3-CE1F-3C39-D122-86CB23F19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21" y="2731077"/>
            <a:ext cx="416467" cy="4164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9868D7-3CEA-9F1C-2E4D-37D3633CD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74" y="3554960"/>
            <a:ext cx="461596" cy="4615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85311F-7A98-92B8-518A-F6893824EE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4" y="1866902"/>
            <a:ext cx="446123" cy="4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9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2DB80F24-74E5-00AA-EE03-BC1D575A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348" y="6773078"/>
            <a:ext cx="12192000" cy="78733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DCD58275-4EDC-643E-8F2B-04EEC8FCD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7B45F-08A9-FD65-B1CA-6D5D611E074B}"/>
              </a:ext>
            </a:extLst>
          </p:cNvPr>
          <p:cNvSpPr txBox="1"/>
          <p:nvPr/>
        </p:nvSpPr>
        <p:spPr>
          <a:xfrm>
            <a:off x="3090039" y="490277"/>
            <a:ext cx="661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3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שאלון לבדיקת האפקטיביות של התוכניות אל מול האתגרים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3B24C3-EA71-4890-DB5F-4A87CF9E865F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0" name="Picture 9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0DE4C96C-FC47-899A-8ADE-7A9777F82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DFADD3-692F-825E-4A13-951E494EC8DB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60ADF9B-9743-010D-E2E5-4F906EAC33FC}"/>
              </a:ext>
            </a:extLst>
          </p:cNvPr>
          <p:cNvSpPr txBox="1"/>
          <p:nvPr/>
        </p:nvSpPr>
        <p:spPr>
          <a:xfrm>
            <a:off x="3667761" y="1559554"/>
            <a:ext cx="7351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מה נשאל מנהל בית הספר, שבו פועלת התוכנית, שאת האפקטיביות שלה אנחנו רוצים לבדוק?</a:t>
            </a: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DED34131-14D8-7C9A-A6E9-DC6213901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75" y="2697592"/>
            <a:ext cx="9470430" cy="314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75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7FE5D6D-C194-A492-474E-878C88A0A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6"/>
          <a:stretch/>
        </p:blipFill>
        <p:spPr>
          <a:xfrm>
            <a:off x="0" y="0"/>
            <a:ext cx="8366300" cy="6858000"/>
          </a:xfrm>
          <a:prstGeom prst="rect">
            <a:avLst/>
          </a:prstGeom>
        </p:spPr>
      </p:pic>
      <p:pic>
        <p:nvPicPr>
          <p:cNvPr id="4" name="Picture 3" descr="A picture containing wall, indoor, ceiling, tiled&#10;&#10;Description automatically generated">
            <a:extLst>
              <a:ext uri="{FF2B5EF4-FFF2-40B4-BE49-F238E27FC236}">
                <a16:creationId xmlns:a16="http://schemas.microsoft.com/office/drawing/2014/main" id="{5368258E-30E7-369A-95B4-45C1BE02FE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5" b="46517"/>
          <a:stretch/>
        </p:blipFill>
        <p:spPr>
          <a:xfrm>
            <a:off x="8366301" y="-1"/>
            <a:ext cx="3825700" cy="6858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F862DE-80DC-3F54-C171-47B2B4A406FF}"/>
              </a:ext>
            </a:extLst>
          </p:cNvPr>
          <p:cNvSpPr txBox="1"/>
          <p:nvPr/>
        </p:nvSpPr>
        <p:spPr>
          <a:xfrm>
            <a:off x="8366301" y="2453988"/>
            <a:ext cx="3825699" cy="183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7000" b="1" dirty="0">
                <a:ln w="31750">
                  <a:solidFill>
                    <a:schemeClr val="bg1"/>
                  </a:solidFill>
                </a:ln>
                <a:noFill/>
                <a:latin typeface="Assistant" pitchFamily="2" charset="-79"/>
                <a:cs typeface="Assistant" pitchFamily="2" charset="-79"/>
              </a:rPr>
              <a:t>תודה ולהתראות</a:t>
            </a:r>
            <a:endParaRPr kumimoji="0" lang="he-IL" sz="7000" b="1" i="0" u="none" strike="noStrike" kern="1200" cap="none" spc="0" normalizeH="0" baseline="0" noProof="0" dirty="0">
              <a:ln w="31750">
                <a:solidFill>
                  <a:schemeClr val="bg1"/>
                </a:solidFill>
              </a:ln>
              <a:noFill/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59D931-AEA9-0AF0-4A34-61434D60B216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7" name="Picture 6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3569B202-533B-4D22-5898-E47526B3B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C9B0B1-7B82-CA6B-69E3-9E25231AE592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894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8625</TotalTime>
  <Words>143</Words>
  <Application>Microsoft Office PowerPoint</Application>
  <PresentationFormat>Widescreen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Assistant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ליאת שני</dc:creator>
  <cp:lastModifiedBy>Adi Simon Bar</cp:lastModifiedBy>
  <cp:revision>101</cp:revision>
  <dcterms:created xsi:type="dcterms:W3CDTF">2023-03-18T17:01:00Z</dcterms:created>
  <dcterms:modified xsi:type="dcterms:W3CDTF">2023-05-16T16:09:08Z</dcterms:modified>
</cp:coreProperties>
</file>