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27"/>
  </p:notesMasterIdLst>
  <p:sldIdLst>
    <p:sldId id="312" r:id="rId3"/>
    <p:sldId id="329" r:id="rId4"/>
    <p:sldId id="333" r:id="rId5"/>
    <p:sldId id="330" r:id="rId6"/>
    <p:sldId id="257" r:id="rId7"/>
    <p:sldId id="347" r:id="rId8"/>
    <p:sldId id="369" r:id="rId9"/>
    <p:sldId id="324" r:id="rId10"/>
    <p:sldId id="258" r:id="rId11"/>
    <p:sldId id="259" r:id="rId12"/>
    <p:sldId id="260" r:id="rId13"/>
    <p:sldId id="261" r:id="rId14"/>
    <p:sldId id="262" r:id="rId15"/>
    <p:sldId id="348" r:id="rId16"/>
    <p:sldId id="351" r:id="rId17"/>
    <p:sldId id="263" r:id="rId18"/>
    <p:sldId id="265" r:id="rId19"/>
    <p:sldId id="266" r:id="rId20"/>
    <p:sldId id="264" r:id="rId21"/>
    <p:sldId id="366" r:id="rId22"/>
    <p:sldId id="367" r:id="rId23"/>
    <p:sldId id="368" r:id="rId24"/>
    <p:sldId id="341" r:id="rId25"/>
    <p:sldId id="328" r:id="rId26"/>
  </p:sldIdLst>
  <p:sldSz cx="12192000" cy="6858000"/>
  <p:notesSz cx="6858000" cy="9144000"/>
  <p:embeddedFontLst>
    <p:embeddedFont>
      <p:font typeface="Assistant" pitchFamily="2" charset="-79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C6B"/>
    <a:srgbClr val="686B6C"/>
    <a:srgbClr val="F5931D"/>
    <a:srgbClr val="932C5C"/>
    <a:srgbClr val="9EB83B"/>
    <a:srgbClr val="192A6D"/>
    <a:srgbClr val="192B6F"/>
    <a:srgbClr val="FFFFFF"/>
    <a:srgbClr val="0385B6"/>
    <a:srgbClr val="182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6B83D-0EE3-46DD-8CC8-E3BB28AC2FBF}" v="10" dt="2023-11-23T12:34:45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839" autoAdjust="0"/>
    <p:restoredTop sz="78917" autoAdjust="0"/>
  </p:normalViewPr>
  <p:slideViewPr>
    <p:cSldViewPr snapToGrid="0">
      <p:cViewPr varScale="1">
        <p:scale>
          <a:sx n="50" d="100"/>
          <a:sy n="50" d="100"/>
        </p:scale>
        <p:origin x="7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 Simon Bar" userId="26bed466-1167-48ed-9d7e-f919d766e3dd" providerId="ADAL" clId="{35B6B83D-0EE3-46DD-8CC8-E3BB28AC2FBF}"/>
    <pc:docChg chg="addSld delSld modSld sldOrd">
      <pc:chgData name="Adi Simon Bar" userId="26bed466-1167-48ed-9d7e-f919d766e3dd" providerId="ADAL" clId="{35B6B83D-0EE3-46DD-8CC8-E3BB28AC2FBF}" dt="2023-11-23T12:34:50.682" v="36" actId="47"/>
      <pc:docMkLst>
        <pc:docMk/>
      </pc:docMkLst>
      <pc:sldChg chg="add del">
        <pc:chgData name="Adi Simon Bar" userId="26bed466-1167-48ed-9d7e-f919d766e3dd" providerId="ADAL" clId="{35B6B83D-0EE3-46DD-8CC8-E3BB28AC2FBF}" dt="2023-11-23T12:24:37.654" v="23"/>
        <pc:sldMkLst>
          <pc:docMk/>
          <pc:sldMk cId="2199308084" sldId="256"/>
        </pc:sldMkLst>
      </pc:sldChg>
      <pc:sldChg chg="add">
        <pc:chgData name="Adi Simon Bar" userId="26bed466-1167-48ed-9d7e-f919d766e3dd" providerId="ADAL" clId="{35B6B83D-0EE3-46DD-8CC8-E3BB28AC2FBF}" dt="2023-11-23T12:24:55.602" v="24"/>
        <pc:sldMkLst>
          <pc:docMk/>
          <pc:sldMk cId="909486202" sldId="257"/>
        </pc:sldMkLst>
      </pc:sldChg>
      <pc:sldChg chg="add">
        <pc:chgData name="Adi Simon Bar" userId="26bed466-1167-48ed-9d7e-f919d766e3dd" providerId="ADAL" clId="{35B6B83D-0EE3-46DD-8CC8-E3BB28AC2FBF}" dt="2023-11-23T12:27:38.463" v="28"/>
        <pc:sldMkLst>
          <pc:docMk/>
          <pc:sldMk cId="2438851846" sldId="258"/>
        </pc:sldMkLst>
      </pc:sldChg>
      <pc:sldChg chg="add">
        <pc:chgData name="Adi Simon Bar" userId="26bed466-1167-48ed-9d7e-f919d766e3dd" providerId="ADAL" clId="{35B6B83D-0EE3-46DD-8CC8-E3BB28AC2FBF}" dt="2023-11-23T12:27:38.463" v="28"/>
        <pc:sldMkLst>
          <pc:docMk/>
          <pc:sldMk cId="3176803050" sldId="259"/>
        </pc:sldMkLst>
      </pc:sldChg>
      <pc:sldChg chg="add">
        <pc:chgData name="Adi Simon Bar" userId="26bed466-1167-48ed-9d7e-f919d766e3dd" providerId="ADAL" clId="{35B6B83D-0EE3-46DD-8CC8-E3BB28AC2FBF}" dt="2023-11-23T12:27:38.463" v="28"/>
        <pc:sldMkLst>
          <pc:docMk/>
          <pc:sldMk cId="2835583710" sldId="260"/>
        </pc:sldMkLst>
      </pc:sldChg>
      <pc:sldChg chg="add">
        <pc:chgData name="Adi Simon Bar" userId="26bed466-1167-48ed-9d7e-f919d766e3dd" providerId="ADAL" clId="{35B6B83D-0EE3-46DD-8CC8-E3BB28AC2FBF}" dt="2023-11-23T12:27:38.463" v="28"/>
        <pc:sldMkLst>
          <pc:docMk/>
          <pc:sldMk cId="3523952628" sldId="261"/>
        </pc:sldMkLst>
      </pc:sldChg>
      <pc:sldChg chg="add">
        <pc:chgData name="Adi Simon Bar" userId="26bed466-1167-48ed-9d7e-f919d766e3dd" providerId="ADAL" clId="{35B6B83D-0EE3-46DD-8CC8-E3BB28AC2FBF}" dt="2023-11-23T12:27:38.463" v="28"/>
        <pc:sldMkLst>
          <pc:docMk/>
          <pc:sldMk cId="249213267" sldId="262"/>
        </pc:sldMkLst>
      </pc:sldChg>
      <pc:sldChg chg="add">
        <pc:chgData name="Adi Simon Bar" userId="26bed466-1167-48ed-9d7e-f919d766e3dd" providerId="ADAL" clId="{35B6B83D-0EE3-46DD-8CC8-E3BB28AC2FBF}" dt="2023-11-23T12:33:39.835" v="34"/>
        <pc:sldMkLst>
          <pc:docMk/>
          <pc:sldMk cId="1385169131" sldId="263"/>
        </pc:sldMkLst>
      </pc:sldChg>
      <pc:sldChg chg="add">
        <pc:chgData name="Adi Simon Bar" userId="26bed466-1167-48ed-9d7e-f919d766e3dd" providerId="ADAL" clId="{35B6B83D-0EE3-46DD-8CC8-E3BB28AC2FBF}" dt="2023-11-23T12:34:45.352" v="35"/>
        <pc:sldMkLst>
          <pc:docMk/>
          <pc:sldMk cId="1803559935" sldId="264"/>
        </pc:sldMkLst>
      </pc:sldChg>
      <pc:sldChg chg="add">
        <pc:chgData name="Adi Simon Bar" userId="26bed466-1167-48ed-9d7e-f919d766e3dd" providerId="ADAL" clId="{35B6B83D-0EE3-46DD-8CC8-E3BB28AC2FBF}" dt="2023-11-23T12:33:39.835" v="34"/>
        <pc:sldMkLst>
          <pc:docMk/>
          <pc:sldMk cId="431805804" sldId="265"/>
        </pc:sldMkLst>
      </pc:sldChg>
      <pc:sldChg chg="add">
        <pc:chgData name="Adi Simon Bar" userId="26bed466-1167-48ed-9d7e-f919d766e3dd" providerId="ADAL" clId="{35B6B83D-0EE3-46DD-8CC8-E3BB28AC2FBF}" dt="2023-11-23T12:33:39.835" v="34"/>
        <pc:sldMkLst>
          <pc:docMk/>
          <pc:sldMk cId="3610349698" sldId="266"/>
        </pc:sldMkLst>
      </pc:sldChg>
      <pc:sldChg chg="del">
        <pc:chgData name="Adi Simon Bar" userId="26bed466-1167-48ed-9d7e-f919d766e3dd" providerId="ADAL" clId="{35B6B83D-0EE3-46DD-8CC8-E3BB28AC2FBF}" dt="2023-11-23T12:26:27.912" v="27" actId="47"/>
        <pc:sldMkLst>
          <pc:docMk/>
          <pc:sldMk cId="899649310" sldId="321"/>
        </pc:sldMkLst>
      </pc:sldChg>
      <pc:sldChg chg="modSp add del mod">
        <pc:chgData name="Adi Simon Bar" userId="26bed466-1167-48ed-9d7e-f919d766e3dd" providerId="ADAL" clId="{35B6B83D-0EE3-46DD-8CC8-E3BB28AC2FBF}" dt="2023-11-23T12:34:50.682" v="36" actId="47"/>
        <pc:sldMkLst>
          <pc:docMk/>
          <pc:sldMk cId="4246791802" sldId="326"/>
        </pc:sldMkLst>
        <pc:spChg chg="mod">
          <ac:chgData name="Adi Simon Bar" userId="26bed466-1167-48ed-9d7e-f919d766e3dd" providerId="ADAL" clId="{35B6B83D-0EE3-46DD-8CC8-E3BB28AC2FBF}" dt="2023-11-14T12:39:46.480" v="20" actId="1035"/>
          <ac:spMkLst>
            <pc:docMk/>
            <pc:sldMk cId="4246791802" sldId="326"/>
            <ac:spMk id="4" creationId="{B52C8B3E-F999-C234-A114-88E1269382B0}"/>
          </ac:spMkLst>
        </pc:spChg>
      </pc:sldChg>
      <pc:sldChg chg="ord">
        <pc:chgData name="Adi Simon Bar" userId="26bed466-1167-48ed-9d7e-f919d766e3dd" providerId="ADAL" clId="{35B6B83D-0EE3-46DD-8CC8-E3BB28AC2FBF}" dt="2023-11-13T13:47:22.803" v="3"/>
        <pc:sldMkLst>
          <pc:docMk/>
          <pc:sldMk cId="2615916723" sldId="330"/>
        </pc:sldMkLst>
      </pc:sldChg>
      <pc:sldChg chg="del">
        <pc:chgData name="Adi Simon Bar" userId="26bed466-1167-48ed-9d7e-f919d766e3dd" providerId="ADAL" clId="{35B6B83D-0EE3-46DD-8CC8-E3BB28AC2FBF}" dt="2023-11-13T13:48:29.928" v="4" actId="47"/>
        <pc:sldMkLst>
          <pc:docMk/>
          <pc:sldMk cId="2454505627" sldId="331"/>
        </pc:sldMkLst>
      </pc:sldChg>
      <pc:sldChg chg="del ord">
        <pc:chgData name="Adi Simon Bar" userId="26bed466-1167-48ed-9d7e-f919d766e3dd" providerId="ADAL" clId="{35B6B83D-0EE3-46DD-8CC8-E3BB28AC2FBF}" dt="2023-11-23T12:25:00.521" v="25" actId="47"/>
        <pc:sldMkLst>
          <pc:docMk/>
          <pc:sldMk cId="4186264536" sldId="346"/>
        </pc:sldMkLst>
      </pc:sldChg>
      <pc:sldChg chg="add ord">
        <pc:chgData name="Adi Simon Bar" userId="26bed466-1167-48ed-9d7e-f919d766e3dd" providerId="ADAL" clId="{35B6B83D-0EE3-46DD-8CC8-E3BB28AC2FBF}" dt="2023-11-14T11:03:51.302" v="8"/>
        <pc:sldMkLst>
          <pc:docMk/>
          <pc:sldMk cId="2873989932" sldId="351"/>
        </pc:sldMkLst>
      </pc:sldChg>
      <pc:sldChg chg="del">
        <pc:chgData name="Adi Simon Bar" userId="26bed466-1167-48ed-9d7e-f919d766e3dd" providerId="ADAL" clId="{35B6B83D-0EE3-46DD-8CC8-E3BB28AC2FBF}" dt="2023-11-23T12:27:54.577" v="29" actId="47"/>
        <pc:sldMkLst>
          <pc:docMk/>
          <pc:sldMk cId="3595356319" sldId="357"/>
        </pc:sldMkLst>
      </pc:sldChg>
      <pc:sldChg chg="del">
        <pc:chgData name="Adi Simon Bar" userId="26bed466-1167-48ed-9d7e-f919d766e3dd" providerId="ADAL" clId="{35B6B83D-0EE3-46DD-8CC8-E3BB28AC2FBF}" dt="2023-11-23T12:27:55.315" v="30" actId="47"/>
        <pc:sldMkLst>
          <pc:docMk/>
          <pc:sldMk cId="567937755" sldId="359"/>
        </pc:sldMkLst>
      </pc:sldChg>
      <pc:sldChg chg="del">
        <pc:chgData name="Adi Simon Bar" userId="26bed466-1167-48ed-9d7e-f919d766e3dd" providerId="ADAL" clId="{35B6B83D-0EE3-46DD-8CC8-E3BB28AC2FBF}" dt="2023-11-23T12:27:55.976" v="31" actId="47"/>
        <pc:sldMkLst>
          <pc:docMk/>
          <pc:sldMk cId="4205074596" sldId="360"/>
        </pc:sldMkLst>
      </pc:sldChg>
      <pc:sldChg chg="del">
        <pc:chgData name="Adi Simon Bar" userId="26bed466-1167-48ed-9d7e-f919d766e3dd" providerId="ADAL" clId="{35B6B83D-0EE3-46DD-8CC8-E3BB28AC2FBF}" dt="2023-11-23T12:27:56.881" v="32" actId="47"/>
        <pc:sldMkLst>
          <pc:docMk/>
          <pc:sldMk cId="2199459529" sldId="361"/>
        </pc:sldMkLst>
      </pc:sldChg>
      <pc:sldChg chg="del">
        <pc:chgData name="Adi Simon Bar" userId="26bed466-1167-48ed-9d7e-f919d766e3dd" providerId="ADAL" clId="{35B6B83D-0EE3-46DD-8CC8-E3BB28AC2FBF}" dt="2023-11-23T12:27:57.724" v="33" actId="47"/>
        <pc:sldMkLst>
          <pc:docMk/>
          <pc:sldMk cId="166421842" sldId="362"/>
        </pc:sldMkLst>
      </pc:sldChg>
      <pc:sldChg chg="add">
        <pc:chgData name="Adi Simon Bar" userId="26bed466-1167-48ed-9d7e-f919d766e3dd" providerId="ADAL" clId="{35B6B83D-0EE3-46DD-8CC8-E3BB28AC2FBF}" dt="2023-11-15T14:05:45.848" v="21"/>
        <pc:sldMkLst>
          <pc:docMk/>
          <pc:sldMk cId="938869623" sldId="366"/>
        </pc:sldMkLst>
      </pc:sldChg>
      <pc:sldChg chg="add">
        <pc:chgData name="Adi Simon Bar" userId="26bed466-1167-48ed-9d7e-f919d766e3dd" providerId="ADAL" clId="{35B6B83D-0EE3-46DD-8CC8-E3BB28AC2FBF}" dt="2023-11-15T14:05:45.848" v="21"/>
        <pc:sldMkLst>
          <pc:docMk/>
          <pc:sldMk cId="1283222728" sldId="367"/>
        </pc:sldMkLst>
      </pc:sldChg>
      <pc:sldChg chg="add">
        <pc:chgData name="Adi Simon Bar" userId="26bed466-1167-48ed-9d7e-f919d766e3dd" providerId="ADAL" clId="{35B6B83D-0EE3-46DD-8CC8-E3BB28AC2FBF}" dt="2023-11-15T14:05:45.848" v="21"/>
        <pc:sldMkLst>
          <pc:docMk/>
          <pc:sldMk cId="130319251" sldId="368"/>
        </pc:sldMkLst>
      </pc:sldChg>
      <pc:sldChg chg="add">
        <pc:chgData name="Adi Simon Bar" userId="26bed466-1167-48ed-9d7e-f919d766e3dd" providerId="ADAL" clId="{35B6B83D-0EE3-46DD-8CC8-E3BB28AC2FBF}" dt="2023-11-23T12:26:22.696" v="26"/>
        <pc:sldMkLst>
          <pc:docMk/>
          <pc:sldMk cId="4134702378" sldId="3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י'/כסלו/תשפ"ד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676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5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8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4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8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1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3B918-15B6-E4FC-4ADE-E213DA95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1F3946-2FD0-432D-BFE2-2944CE9DA512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20605-E631-7A6C-0905-88FE315D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90E98-CD7C-28EA-1010-1374A1EA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C25A0-6DED-42E5-A7A6-4FB7EF3893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7Mf_wonYs8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1F1B45B-E82E-D210-4CFD-3734B0F0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46989" cy="6858000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752745" y="168407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5964396" y="2350954"/>
            <a:ext cx="4530406" cy="2193823"/>
            <a:chOff x="4120841" y="2917233"/>
            <a:chExt cx="4530406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120841" y="2917233"/>
              <a:ext cx="4530406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 </a:t>
              </a: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107DA4F7-08C1-DD69-D702-AA67A62CE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" y="37169"/>
            <a:ext cx="1194891" cy="11948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B57BE-2A2D-D47B-8E7F-F7F79D9EEC0F}"/>
              </a:ext>
            </a:extLst>
          </p:cNvPr>
          <p:cNvGrpSpPr/>
          <p:nvPr/>
        </p:nvGrpSpPr>
        <p:grpSpPr>
          <a:xfrm>
            <a:off x="-36695" y="241780"/>
            <a:ext cx="1382646" cy="785668"/>
            <a:chOff x="-70992" y="261692"/>
            <a:chExt cx="2042469" cy="1160603"/>
          </a:xfrm>
        </p:grpSpPr>
        <p:pic>
          <p:nvPicPr>
            <p:cNvPr id="22" name="Picture 21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5159B40B-CF87-EA13-9741-BF2C3A69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B44D4E-F46B-0336-4E53-65E16DB8AC2C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9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רצף לימודי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1175A-4594-C329-60ED-A844C7E46B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891862" y="2751438"/>
            <a:ext cx="8029448" cy="0"/>
          </a:xfrm>
          <a:prstGeom prst="line">
            <a:avLst/>
          </a:prstGeom>
          <a:ln w="19050">
            <a:solidFill>
              <a:srgbClr val="686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FDD65-B24B-F96A-4C73-9417D81C5BF1}"/>
              </a:ext>
            </a:extLst>
          </p:cNvPr>
          <p:cNvGrpSpPr/>
          <p:nvPr/>
        </p:nvGrpSpPr>
        <p:grpSpPr>
          <a:xfrm>
            <a:off x="9891464" y="2423126"/>
            <a:ext cx="656625" cy="656625"/>
            <a:chOff x="10265560" y="2011237"/>
            <a:chExt cx="825367" cy="8253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B2F7E4-F461-DBB2-C5EC-42D0D5567735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2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D80E31-D7DA-AEAE-C59C-94096C8E1065}"/>
                </a:ext>
              </a:extLst>
            </p:cNvPr>
            <p:cNvSpPr/>
            <p:nvPr/>
          </p:nvSpPr>
          <p:spPr>
            <a:xfrm>
              <a:off x="10303076" y="2048753"/>
              <a:ext cx="750334" cy="750334"/>
            </a:xfrm>
            <a:prstGeom prst="ellipse">
              <a:avLst/>
            </a:prstGeom>
            <a:solidFill>
              <a:srgbClr val="192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17D75-FEF2-C3EC-131D-C9982E86AE3F}"/>
              </a:ext>
            </a:extLst>
          </p:cNvPr>
          <p:cNvGrpSpPr/>
          <p:nvPr/>
        </p:nvGrpSpPr>
        <p:grpSpPr>
          <a:xfrm>
            <a:off x="7838641" y="2423126"/>
            <a:ext cx="656625" cy="656625"/>
            <a:chOff x="7994011" y="2011237"/>
            <a:chExt cx="825367" cy="8253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353ACA-D82D-2904-BEA5-C031801C15FD}"/>
                </a:ext>
              </a:extLst>
            </p:cNvPr>
            <p:cNvSpPr/>
            <p:nvPr/>
          </p:nvSpPr>
          <p:spPr>
            <a:xfrm>
              <a:off x="7994011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FF41E5-A62A-FE84-CC45-E2497B958439}"/>
                </a:ext>
              </a:extLst>
            </p:cNvPr>
            <p:cNvSpPr/>
            <p:nvPr/>
          </p:nvSpPr>
          <p:spPr>
            <a:xfrm>
              <a:off x="8031527" y="2048753"/>
              <a:ext cx="750334" cy="750334"/>
            </a:xfrm>
            <a:prstGeom prst="ellipse">
              <a:avLst/>
            </a:prstGeom>
            <a:solidFill>
              <a:srgbClr val="932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5C0FB9-C320-E28E-B8E2-9441803FBB3F}"/>
              </a:ext>
            </a:extLst>
          </p:cNvPr>
          <p:cNvGrpSpPr/>
          <p:nvPr/>
        </p:nvGrpSpPr>
        <p:grpSpPr>
          <a:xfrm>
            <a:off x="5785817" y="2423126"/>
            <a:ext cx="656625" cy="656625"/>
            <a:chOff x="5722462" y="2011237"/>
            <a:chExt cx="825367" cy="825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77DD3-FD14-AA11-F3DF-6337D9FA9A06}"/>
                </a:ext>
              </a:extLst>
            </p:cNvPr>
            <p:cNvSpPr/>
            <p:nvPr/>
          </p:nvSpPr>
          <p:spPr>
            <a:xfrm>
              <a:off x="5722462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CC8A17-03E4-2CB7-C31E-CCA0D982574A}"/>
                </a:ext>
              </a:extLst>
            </p:cNvPr>
            <p:cNvSpPr/>
            <p:nvPr/>
          </p:nvSpPr>
          <p:spPr>
            <a:xfrm>
              <a:off x="5759978" y="2048753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4FE0A-6FF6-AB63-22E8-2AB989DB298D}"/>
              </a:ext>
            </a:extLst>
          </p:cNvPr>
          <p:cNvGrpSpPr/>
          <p:nvPr/>
        </p:nvGrpSpPr>
        <p:grpSpPr>
          <a:xfrm>
            <a:off x="3732993" y="2423126"/>
            <a:ext cx="656625" cy="656625"/>
            <a:chOff x="3450914" y="2011237"/>
            <a:chExt cx="825367" cy="8253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6E2113-372D-5E7C-D1F6-B569DF215A6F}"/>
                </a:ext>
              </a:extLst>
            </p:cNvPr>
            <p:cNvSpPr/>
            <p:nvPr/>
          </p:nvSpPr>
          <p:spPr>
            <a:xfrm>
              <a:off x="3450914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4DEDB7-C67D-41B8-066F-65538566CB81}"/>
                </a:ext>
              </a:extLst>
            </p:cNvPr>
            <p:cNvSpPr/>
            <p:nvPr/>
          </p:nvSpPr>
          <p:spPr>
            <a:xfrm>
              <a:off x="3488430" y="2048753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499B0-4741-0539-3771-3C69AF892FCC}"/>
              </a:ext>
            </a:extLst>
          </p:cNvPr>
          <p:cNvGrpSpPr/>
          <p:nvPr/>
        </p:nvGrpSpPr>
        <p:grpSpPr>
          <a:xfrm>
            <a:off x="1680169" y="2423126"/>
            <a:ext cx="656625" cy="656625"/>
            <a:chOff x="1179366" y="2011237"/>
            <a:chExt cx="825367" cy="8253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93743-BB80-F775-CB5C-83B68194B625}"/>
                </a:ext>
              </a:extLst>
            </p:cNvPr>
            <p:cNvSpPr/>
            <p:nvPr/>
          </p:nvSpPr>
          <p:spPr>
            <a:xfrm>
              <a:off x="1179366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522F2E-4C21-65B8-7762-01C461C5BA6F}"/>
                </a:ext>
              </a:extLst>
            </p:cNvPr>
            <p:cNvSpPr/>
            <p:nvPr/>
          </p:nvSpPr>
          <p:spPr>
            <a:xfrm>
              <a:off x="1216881" y="2048752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DE0AE2-523D-3608-D836-14F37BF9F30C}"/>
              </a:ext>
            </a:extLst>
          </p:cNvPr>
          <p:cNvSpPr txBox="1"/>
          <p:nvPr/>
        </p:nvSpPr>
        <p:spPr>
          <a:xfrm>
            <a:off x="9770360" y="3159999"/>
            <a:ext cx="89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192A6D"/>
                </a:solidFill>
                <a:latin typeface="Assistant" pitchFamily="2" charset="-79"/>
                <a:cs typeface="Assistant" pitchFamily="2" charset="-79"/>
              </a:rPr>
              <a:t>לימודי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61462-7E90-423C-429F-4915600FEB56}"/>
              </a:ext>
            </a:extLst>
          </p:cNvPr>
          <p:cNvSpPr txBox="1"/>
          <p:nvPr/>
        </p:nvSpPr>
        <p:spPr>
          <a:xfrm>
            <a:off x="7084603" y="3159999"/>
            <a:ext cx="2185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רגשי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32C5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2EAB27-0C82-1EA3-6EC8-9FA1C8D964EE}"/>
              </a:ext>
            </a:extLst>
          </p:cNvPr>
          <p:cNvSpPr txBox="1"/>
          <p:nvPr/>
        </p:nvSpPr>
        <p:spPr>
          <a:xfrm>
            <a:off x="5295657" y="3159999"/>
            <a:ext cx="1600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חברתי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62971-943A-3EE7-FA41-F83122B29FC1}"/>
              </a:ext>
            </a:extLst>
          </p:cNvPr>
          <p:cNvSpPr txBox="1"/>
          <p:nvPr/>
        </p:nvSpPr>
        <p:spPr>
          <a:xfrm>
            <a:off x="3471368" y="3159999"/>
            <a:ext cx="117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ערכי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C9D9F-45CE-D560-4525-CC81F5E01C40}"/>
              </a:ext>
            </a:extLst>
          </p:cNvPr>
          <p:cNvSpPr txBox="1"/>
          <p:nvPr/>
        </p:nvSpPr>
        <p:spPr>
          <a:xfrm>
            <a:off x="1132932" y="3159999"/>
            <a:ext cx="17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4FF4EC-A1E9-75F4-0A3B-BB0E27CEE7A9}"/>
              </a:ext>
            </a:extLst>
          </p:cNvPr>
          <p:cNvGrpSpPr/>
          <p:nvPr/>
        </p:nvGrpSpPr>
        <p:grpSpPr>
          <a:xfrm>
            <a:off x="6841001" y="3671134"/>
            <a:ext cx="2759911" cy="2242979"/>
            <a:chOff x="3679024" y="3845055"/>
            <a:chExt cx="2759911" cy="2242979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B7BBC6-43AA-2014-9646-E753739AB34D}"/>
                </a:ext>
              </a:extLst>
            </p:cNvPr>
            <p:cNvSpPr/>
            <p:nvPr/>
          </p:nvSpPr>
          <p:spPr>
            <a:xfrm>
              <a:off x="3679024" y="3845055"/>
              <a:ext cx="2759911" cy="2242979"/>
            </a:xfrm>
            <a:prstGeom prst="roundRect">
              <a:avLst>
                <a:gd name="adj" fmla="val 10643"/>
              </a:avLst>
            </a:prstGeom>
            <a:solidFill>
              <a:srgbClr val="942C5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5CB285-865B-20A4-68E1-6337A007138E}"/>
                </a:ext>
              </a:extLst>
            </p:cNvPr>
            <p:cNvSpPr txBox="1"/>
            <p:nvPr/>
          </p:nvSpPr>
          <p:spPr>
            <a:xfrm>
              <a:off x="3823614" y="3920488"/>
              <a:ext cx="2528134" cy="1648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80000"/>
                </a:lnSpc>
                <a:defRPr/>
              </a:pP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מיומנויות העוסקות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94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בהתנהלות הפרט עם עצמו 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וסביבתו. היכולת להפעיל אסטרטגיות יעילות להתמודדות עם מצבים שונים, לפ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94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תור בעיות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 ולחתור לעבר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94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השגת מטרות</a:t>
              </a:r>
            </a:p>
          </p:txBody>
        </p:sp>
      </p:grpSp>
      <p:pic>
        <p:nvPicPr>
          <p:cNvPr id="55" name="Picture 54" descr="A heart in a target&#10;&#10;Description automatically generated">
            <a:extLst>
              <a:ext uri="{FF2B5EF4-FFF2-40B4-BE49-F238E27FC236}">
                <a16:creationId xmlns:a16="http://schemas.microsoft.com/office/drawing/2014/main" id="{9BFBB9E1-74DE-3BCA-B46B-2AEF0333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57" y="2482179"/>
            <a:ext cx="538959" cy="538959"/>
          </a:xfrm>
          <a:prstGeom prst="rect">
            <a:avLst/>
          </a:prstGeom>
        </p:spPr>
      </p:pic>
      <p:pic>
        <p:nvPicPr>
          <p:cNvPr id="63" name="Picture 62" descr="A white outline of a graduation cap&#10;&#10;Description automatically generated">
            <a:extLst>
              <a:ext uri="{FF2B5EF4-FFF2-40B4-BE49-F238E27FC236}">
                <a16:creationId xmlns:a16="http://schemas.microsoft.com/office/drawing/2014/main" id="{A72D59E6-DB5F-C238-98FF-AF92A2170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6" y="2598106"/>
            <a:ext cx="505793" cy="2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רצף לימודי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1175A-4594-C329-60ED-A844C7E46B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891862" y="2751438"/>
            <a:ext cx="8029448" cy="0"/>
          </a:xfrm>
          <a:prstGeom prst="line">
            <a:avLst/>
          </a:prstGeom>
          <a:ln w="19050">
            <a:solidFill>
              <a:srgbClr val="686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FDD65-B24B-F96A-4C73-9417D81C5BF1}"/>
              </a:ext>
            </a:extLst>
          </p:cNvPr>
          <p:cNvGrpSpPr/>
          <p:nvPr/>
        </p:nvGrpSpPr>
        <p:grpSpPr>
          <a:xfrm>
            <a:off x="9891464" y="2423126"/>
            <a:ext cx="656625" cy="656625"/>
            <a:chOff x="10265560" y="2011237"/>
            <a:chExt cx="825367" cy="8253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B2F7E4-F461-DBB2-C5EC-42D0D5567735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2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D80E31-D7DA-AEAE-C59C-94096C8E1065}"/>
                </a:ext>
              </a:extLst>
            </p:cNvPr>
            <p:cNvSpPr/>
            <p:nvPr/>
          </p:nvSpPr>
          <p:spPr>
            <a:xfrm>
              <a:off x="10303076" y="2048753"/>
              <a:ext cx="750334" cy="750334"/>
            </a:xfrm>
            <a:prstGeom prst="ellipse">
              <a:avLst/>
            </a:prstGeom>
            <a:solidFill>
              <a:srgbClr val="192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17D75-FEF2-C3EC-131D-C9982E86AE3F}"/>
              </a:ext>
            </a:extLst>
          </p:cNvPr>
          <p:cNvGrpSpPr/>
          <p:nvPr/>
        </p:nvGrpSpPr>
        <p:grpSpPr>
          <a:xfrm>
            <a:off x="7838641" y="2423126"/>
            <a:ext cx="656625" cy="656625"/>
            <a:chOff x="7994011" y="2011237"/>
            <a:chExt cx="825367" cy="8253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353ACA-D82D-2904-BEA5-C031801C15FD}"/>
                </a:ext>
              </a:extLst>
            </p:cNvPr>
            <p:cNvSpPr/>
            <p:nvPr/>
          </p:nvSpPr>
          <p:spPr>
            <a:xfrm>
              <a:off x="7994011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FF41E5-A62A-FE84-CC45-E2497B958439}"/>
                </a:ext>
              </a:extLst>
            </p:cNvPr>
            <p:cNvSpPr/>
            <p:nvPr/>
          </p:nvSpPr>
          <p:spPr>
            <a:xfrm>
              <a:off x="8031527" y="2048753"/>
              <a:ext cx="750334" cy="750334"/>
            </a:xfrm>
            <a:prstGeom prst="ellipse">
              <a:avLst/>
            </a:prstGeom>
            <a:solidFill>
              <a:srgbClr val="932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5C0FB9-C320-E28E-B8E2-9441803FBB3F}"/>
              </a:ext>
            </a:extLst>
          </p:cNvPr>
          <p:cNvGrpSpPr/>
          <p:nvPr/>
        </p:nvGrpSpPr>
        <p:grpSpPr>
          <a:xfrm>
            <a:off x="5785817" y="2423126"/>
            <a:ext cx="656625" cy="656625"/>
            <a:chOff x="5722462" y="2011237"/>
            <a:chExt cx="825367" cy="825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77DD3-FD14-AA11-F3DF-6337D9FA9A06}"/>
                </a:ext>
              </a:extLst>
            </p:cNvPr>
            <p:cNvSpPr/>
            <p:nvPr/>
          </p:nvSpPr>
          <p:spPr>
            <a:xfrm>
              <a:off x="5722462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CC8A17-03E4-2CB7-C31E-CCA0D982574A}"/>
                </a:ext>
              </a:extLst>
            </p:cNvPr>
            <p:cNvSpPr/>
            <p:nvPr/>
          </p:nvSpPr>
          <p:spPr>
            <a:xfrm>
              <a:off x="5759978" y="2048753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4FE0A-6FF6-AB63-22E8-2AB989DB298D}"/>
              </a:ext>
            </a:extLst>
          </p:cNvPr>
          <p:cNvGrpSpPr/>
          <p:nvPr/>
        </p:nvGrpSpPr>
        <p:grpSpPr>
          <a:xfrm>
            <a:off x="3732993" y="2423126"/>
            <a:ext cx="656625" cy="656625"/>
            <a:chOff x="3450914" y="2011237"/>
            <a:chExt cx="825367" cy="8253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6E2113-372D-5E7C-D1F6-B569DF215A6F}"/>
                </a:ext>
              </a:extLst>
            </p:cNvPr>
            <p:cNvSpPr/>
            <p:nvPr/>
          </p:nvSpPr>
          <p:spPr>
            <a:xfrm>
              <a:off x="3450914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4DEDB7-C67D-41B8-066F-65538566CB81}"/>
                </a:ext>
              </a:extLst>
            </p:cNvPr>
            <p:cNvSpPr/>
            <p:nvPr/>
          </p:nvSpPr>
          <p:spPr>
            <a:xfrm>
              <a:off x="3488430" y="2048753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499B0-4741-0539-3771-3C69AF892FCC}"/>
              </a:ext>
            </a:extLst>
          </p:cNvPr>
          <p:cNvGrpSpPr/>
          <p:nvPr/>
        </p:nvGrpSpPr>
        <p:grpSpPr>
          <a:xfrm>
            <a:off x="1680169" y="2423126"/>
            <a:ext cx="656625" cy="656625"/>
            <a:chOff x="1179366" y="2011237"/>
            <a:chExt cx="825367" cy="8253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93743-BB80-F775-CB5C-83B68194B625}"/>
                </a:ext>
              </a:extLst>
            </p:cNvPr>
            <p:cNvSpPr/>
            <p:nvPr/>
          </p:nvSpPr>
          <p:spPr>
            <a:xfrm>
              <a:off x="1179366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522F2E-4C21-65B8-7762-01C461C5BA6F}"/>
                </a:ext>
              </a:extLst>
            </p:cNvPr>
            <p:cNvSpPr/>
            <p:nvPr/>
          </p:nvSpPr>
          <p:spPr>
            <a:xfrm>
              <a:off x="1216881" y="2048752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DE0AE2-523D-3608-D836-14F37BF9F30C}"/>
              </a:ext>
            </a:extLst>
          </p:cNvPr>
          <p:cNvSpPr txBox="1"/>
          <p:nvPr/>
        </p:nvSpPr>
        <p:spPr>
          <a:xfrm>
            <a:off x="9770360" y="3159999"/>
            <a:ext cx="89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192A6D"/>
                </a:solidFill>
                <a:latin typeface="Assistant" pitchFamily="2" charset="-79"/>
                <a:cs typeface="Assistant" pitchFamily="2" charset="-79"/>
              </a:rPr>
              <a:t>לימודי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61462-7E90-423C-429F-4915600FEB56}"/>
              </a:ext>
            </a:extLst>
          </p:cNvPr>
          <p:cNvSpPr txBox="1"/>
          <p:nvPr/>
        </p:nvSpPr>
        <p:spPr>
          <a:xfrm>
            <a:off x="7084603" y="3159999"/>
            <a:ext cx="2185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רגשי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32C5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2EAB27-0C82-1EA3-6EC8-9FA1C8D964EE}"/>
              </a:ext>
            </a:extLst>
          </p:cNvPr>
          <p:cNvSpPr txBox="1"/>
          <p:nvPr/>
        </p:nvSpPr>
        <p:spPr>
          <a:xfrm>
            <a:off x="5295657" y="3159999"/>
            <a:ext cx="1600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חברתי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62971-943A-3EE7-FA41-F83122B29FC1}"/>
              </a:ext>
            </a:extLst>
          </p:cNvPr>
          <p:cNvSpPr txBox="1"/>
          <p:nvPr/>
        </p:nvSpPr>
        <p:spPr>
          <a:xfrm>
            <a:off x="3471368" y="3159999"/>
            <a:ext cx="117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ערכי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C9D9F-45CE-D560-4525-CC81F5E01C40}"/>
              </a:ext>
            </a:extLst>
          </p:cNvPr>
          <p:cNvSpPr txBox="1"/>
          <p:nvPr/>
        </p:nvSpPr>
        <p:spPr>
          <a:xfrm>
            <a:off x="1132932" y="3159999"/>
            <a:ext cx="17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4FF4EC-A1E9-75F4-0A3B-BB0E27CEE7A9}"/>
              </a:ext>
            </a:extLst>
          </p:cNvPr>
          <p:cNvGrpSpPr/>
          <p:nvPr/>
        </p:nvGrpSpPr>
        <p:grpSpPr>
          <a:xfrm>
            <a:off x="4740586" y="3671134"/>
            <a:ext cx="2759911" cy="2242979"/>
            <a:chOff x="3679024" y="3845055"/>
            <a:chExt cx="2759911" cy="2242979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B7BBC6-43AA-2014-9646-E753739AB34D}"/>
                </a:ext>
              </a:extLst>
            </p:cNvPr>
            <p:cNvSpPr/>
            <p:nvPr/>
          </p:nvSpPr>
          <p:spPr>
            <a:xfrm>
              <a:off x="3679024" y="3845055"/>
              <a:ext cx="2759911" cy="2242979"/>
            </a:xfrm>
            <a:prstGeom prst="roundRect">
              <a:avLst>
                <a:gd name="adj" fmla="val 10643"/>
              </a:avLst>
            </a:prstGeom>
            <a:solidFill>
              <a:srgbClr val="F6941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5CB285-865B-20A4-68E1-6337A007138E}"/>
                </a:ext>
              </a:extLst>
            </p:cNvPr>
            <p:cNvSpPr txBox="1"/>
            <p:nvPr/>
          </p:nvSpPr>
          <p:spPr>
            <a:xfrm>
              <a:off x="3823614" y="3920488"/>
              <a:ext cx="2528134" cy="142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80000"/>
                </a:lnSpc>
                <a:defRPr/>
              </a:pP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"התנהלות חברתית" היא היכולת ליצור ולשמר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F6941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מערכות יחסים חיוביות 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ומתגמלות במגוון רחב של הקשרים ולפעול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F6941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בשיתוף פעולה. </a:t>
              </a:r>
            </a:p>
          </p:txBody>
        </p:sp>
      </p:grpSp>
      <p:pic>
        <p:nvPicPr>
          <p:cNvPr id="55" name="Picture 54" descr="A heart in a target&#10;&#10;Description automatically generated">
            <a:extLst>
              <a:ext uri="{FF2B5EF4-FFF2-40B4-BE49-F238E27FC236}">
                <a16:creationId xmlns:a16="http://schemas.microsoft.com/office/drawing/2014/main" id="{9BFBB9E1-74DE-3BCA-B46B-2AEF0333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57" y="2482179"/>
            <a:ext cx="538959" cy="538959"/>
          </a:xfrm>
          <a:prstGeom prst="rect">
            <a:avLst/>
          </a:prstGeom>
        </p:spPr>
      </p:pic>
      <p:pic>
        <p:nvPicPr>
          <p:cNvPr id="57" name="Picture 56" descr="A group of hands in a circle&#10;&#10;Description automatically generated">
            <a:extLst>
              <a:ext uri="{FF2B5EF4-FFF2-40B4-BE49-F238E27FC236}">
                <a16:creationId xmlns:a16="http://schemas.microsoft.com/office/drawing/2014/main" id="{1F9E76E8-43E2-5882-CEDF-C836176C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13" y="2524126"/>
            <a:ext cx="446458" cy="446458"/>
          </a:xfrm>
          <a:prstGeom prst="rect">
            <a:avLst/>
          </a:prstGeom>
        </p:spPr>
      </p:pic>
      <p:pic>
        <p:nvPicPr>
          <p:cNvPr id="63" name="Picture 62" descr="A white outline of a graduation cap&#10;&#10;Description automatically generated">
            <a:extLst>
              <a:ext uri="{FF2B5EF4-FFF2-40B4-BE49-F238E27FC236}">
                <a16:creationId xmlns:a16="http://schemas.microsoft.com/office/drawing/2014/main" id="{A72D59E6-DB5F-C238-98FF-AF92A2170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6" y="2598106"/>
            <a:ext cx="505793" cy="2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רצף לימודי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1175A-4594-C329-60ED-A844C7E46B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891862" y="2751438"/>
            <a:ext cx="8029448" cy="0"/>
          </a:xfrm>
          <a:prstGeom prst="line">
            <a:avLst/>
          </a:prstGeom>
          <a:ln w="19050">
            <a:solidFill>
              <a:srgbClr val="686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FDD65-B24B-F96A-4C73-9417D81C5BF1}"/>
              </a:ext>
            </a:extLst>
          </p:cNvPr>
          <p:cNvGrpSpPr/>
          <p:nvPr/>
        </p:nvGrpSpPr>
        <p:grpSpPr>
          <a:xfrm>
            <a:off x="9891464" y="2423126"/>
            <a:ext cx="656625" cy="656625"/>
            <a:chOff x="10265560" y="2011237"/>
            <a:chExt cx="825367" cy="8253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B2F7E4-F461-DBB2-C5EC-42D0D5567735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2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D80E31-D7DA-AEAE-C59C-94096C8E1065}"/>
                </a:ext>
              </a:extLst>
            </p:cNvPr>
            <p:cNvSpPr/>
            <p:nvPr/>
          </p:nvSpPr>
          <p:spPr>
            <a:xfrm>
              <a:off x="10303076" y="2048753"/>
              <a:ext cx="750334" cy="750334"/>
            </a:xfrm>
            <a:prstGeom prst="ellipse">
              <a:avLst/>
            </a:prstGeom>
            <a:solidFill>
              <a:srgbClr val="192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17D75-FEF2-C3EC-131D-C9982E86AE3F}"/>
              </a:ext>
            </a:extLst>
          </p:cNvPr>
          <p:cNvGrpSpPr/>
          <p:nvPr/>
        </p:nvGrpSpPr>
        <p:grpSpPr>
          <a:xfrm>
            <a:off x="7838641" y="2423126"/>
            <a:ext cx="656625" cy="656625"/>
            <a:chOff x="7994011" y="2011237"/>
            <a:chExt cx="825367" cy="8253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353ACA-D82D-2904-BEA5-C031801C15FD}"/>
                </a:ext>
              </a:extLst>
            </p:cNvPr>
            <p:cNvSpPr/>
            <p:nvPr/>
          </p:nvSpPr>
          <p:spPr>
            <a:xfrm>
              <a:off x="7994011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FF41E5-A62A-FE84-CC45-E2497B958439}"/>
                </a:ext>
              </a:extLst>
            </p:cNvPr>
            <p:cNvSpPr/>
            <p:nvPr/>
          </p:nvSpPr>
          <p:spPr>
            <a:xfrm>
              <a:off x="8031527" y="2048753"/>
              <a:ext cx="750334" cy="750334"/>
            </a:xfrm>
            <a:prstGeom prst="ellipse">
              <a:avLst/>
            </a:prstGeom>
            <a:solidFill>
              <a:srgbClr val="932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5C0FB9-C320-E28E-B8E2-9441803FBB3F}"/>
              </a:ext>
            </a:extLst>
          </p:cNvPr>
          <p:cNvGrpSpPr/>
          <p:nvPr/>
        </p:nvGrpSpPr>
        <p:grpSpPr>
          <a:xfrm>
            <a:off x="5785817" y="2423126"/>
            <a:ext cx="656625" cy="656625"/>
            <a:chOff x="5722462" y="2011237"/>
            <a:chExt cx="825367" cy="825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77DD3-FD14-AA11-F3DF-6337D9FA9A06}"/>
                </a:ext>
              </a:extLst>
            </p:cNvPr>
            <p:cNvSpPr/>
            <p:nvPr/>
          </p:nvSpPr>
          <p:spPr>
            <a:xfrm>
              <a:off x="5722462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CC8A17-03E4-2CB7-C31E-CCA0D982574A}"/>
                </a:ext>
              </a:extLst>
            </p:cNvPr>
            <p:cNvSpPr/>
            <p:nvPr/>
          </p:nvSpPr>
          <p:spPr>
            <a:xfrm>
              <a:off x="5759978" y="2048753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4FE0A-6FF6-AB63-22E8-2AB989DB298D}"/>
              </a:ext>
            </a:extLst>
          </p:cNvPr>
          <p:cNvGrpSpPr/>
          <p:nvPr/>
        </p:nvGrpSpPr>
        <p:grpSpPr>
          <a:xfrm>
            <a:off x="3732993" y="2423126"/>
            <a:ext cx="656625" cy="656625"/>
            <a:chOff x="3450914" y="2011237"/>
            <a:chExt cx="825367" cy="8253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6E2113-372D-5E7C-D1F6-B569DF215A6F}"/>
                </a:ext>
              </a:extLst>
            </p:cNvPr>
            <p:cNvSpPr/>
            <p:nvPr/>
          </p:nvSpPr>
          <p:spPr>
            <a:xfrm>
              <a:off x="3450914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4DEDB7-C67D-41B8-066F-65538566CB81}"/>
                </a:ext>
              </a:extLst>
            </p:cNvPr>
            <p:cNvSpPr/>
            <p:nvPr/>
          </p:nvSpPr>
          <p:spPr>
            <a:xfrm>
              <a:off x="3488430" y="2048753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499B0-4741-0539-3771-3C69AF892FCC}"/>
              </a:ext>
            </a:extLst>
          </p:cNvPr>
          <p:cNvGrpSpPr/>
          <p:nvPr/>
        </p:nvGrpSpPr>
        <p:grpSpPr>
          <a:xfrm>
            <a:off x="1680169" y="2423126"/>
            <a:ext cx="656625" cy="656625"/>
            <a:chOff x="1179366" y="2011237"/>
            <a:chExt cx="825367" cy="8253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93743-BB80-F775-CB5C-83B68194B625}"/>
                </a:ext>
              </a:extLst>
            </p:cNvPr>
            <p:cNvSpPr/>
            <p:nvPr/>
          </p:nvSpPr>
          <p:spPr>
            <a:xfrm>
              <a:off x="1179366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522F2E-4C21-65B8-7762-01C461C5BA6F}"/>
                </a:ext>
              </a:extLst>
            </p:cNvPr>
            <p:cNvSpPr/>
            <p:nvPr/>
          </p:nvSpPr>
          <p:spPr>
            <a:xfrm>
              <a:off x="1216881" y="2048752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DE0AE2-523D-3608-D836-14F37BF9F30C}"/>
              </a:ext>
            </a:extLst>
          </p:cNvPr>
          <p:cNvSpPr txBox="1"/>
          <p:nvPr/>
        </p:nvSpPr>
        <p:spPr>
          <a:xfrm>
            <a:off x="9770360" y="3159999"/>
            <a:ext cx="89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192A6D"/>
                </a:solidFill>
                <a:latin typeface="Assistant" pitchFamily="2" charset="-79"/>
                <a:cs typeface="Assistant" pitchFamily="2" charset="-79"/>
              </a:rPr>
              <a:t>לימודי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61462-7E90-423C-429F-4915600FEB56}"/>
              </a:ext>
            </a:extLst>
          </p:cNvPr>
          <p:cNvSpPr txBox="1"/>
          <p:nvPr/>
        </p:nvSpPr>
        <p:spPr>
          <a:xfrm>
            <a:off x="7084603" y="3159999"/>
            <a:ext cx="2185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רגשי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32C5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2EAB27-0C82-1EA3-6EC8-9FA1C8D964EE}"/>
              </a:ext>
            </a:extLst>
          </p:cNvPr>
          <p:cNvSpPr txBox="1"/>
          <p:nvPr/>
        </p:nvSpPr>
        <p:spPr>
          <a:xfrm>
            <a:off x="5295657" y="3159999"/>
            <a:ext cx="1600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חברתי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62971-943A-3EE7-FA41-F83122B29FC1}"/>
              </a:ext>
            </a:extLst>
          </p:cNvPr>
          <p:cNvSpPr txBox="1"/>
          <p:nvPr/>
        </p:nvSpPr>
        <p:spPr>
          <a:xfrm>
            <a:off x="3471368" y="3159999"/>
            <a:ext cx="117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ערכי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C9D9F-45CE-D560-4525-CC81F5E01C40}"/>
              </a:ext>
            </a:extLst>
          </p:cNvPr>
          <p:cNvSpPr txBox="1"/>
          <p:nvPr/>
        </p:nvSpPr>
        <p:spPr>
          <a:xfrm>
            <a:off x="1132932" y="3159999"/>
            <a:ext cx="17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4FF4EC-A1E9-75F4-0A3B-BB0E27CEE7A9}"/>
              </a:ext>
            </a:extLst>
          </p:cNvPr>
          <p:cNvGrpSpPr/>
          <p:nvPr/>
        </p:nvGrpSpPr>
        <p:grpSpPr>
          <a:xfrm>
            <a:off x="2681349" y="3671134"/>
            <a:ext cx="2759911" cy="2242979"/>
            <a:chOff x="3679024" y="3845055"/>
            <a:chExt cx="2759911" cy="2242979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B7BBC6-43AA-2014-9646-E753739AB34D}"/>
                </a:ext>
              </a:extLst>
            </p:cNvPr>
            <p:cNvSpPr/>
            <p:nvPr/>
          </p:nvSpPr>
          <p:spPr>
            <a:xfrm>
              <a:off x="3679024" y="3845055"/>
              <a:ext cx="2759911" cy="2242979"/>
            </a:xfrm>
            <a:prstGeom prst="roundRect">
              <a:avLst>
                <a:gd name="adj" fmla="val 10643"/>
              </a:avLst>
            </a:prstGeom>
            <a:solidFill>
              <a:srgbClr val="9EB83C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5CB285-865B-20A4-68E1-6337A007138E}"/>
                </a:ext>
              </a:extLst>
            </p:cNvPr>
            <p:cNvSpPr txBox="1"/>
            <p:nvPr/>
          </p:nvSpPr>
          <p:spPr>
            <a:xfrm>
              <a:off x="3823614" y="3920488"/>
              <a:ext cx="2528134" cy="1870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80000"/>
                </a:lnSpc>
                <a:defRPr/>
              </a:pP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יצירת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9EB83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חברה טובה ומיטיבה, 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חברה המגנה על אזרחיה והמתייחסת למכלול צורכיהם. לאורך שנותיהם של התלמידים במערכת החינוך ניתנים בידיהם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9EB83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מגוון כלים 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לבחינה, להתמודדות ולבחירה.</a:t>
              </a:r>
            </a:p>
          </p:txBody>
        </p:sp>
      </p:grpSp>
      <p:pic>
        <p:nvPicPr>
          <p:cNvPr id="55" name="Picture 54" descr="A heart in a target&#10;&#10;Description automatically generated">
            <a:extLst>
              <a:ext uri="{FF2B5EF4-FFF2-40B4-BE49-F238E27FC236}">
                <a16:creationId xmlns:a16="http://schemas.microsoft.com/office/drawing/2014/main" id="{9BFBB9E1-74DE-3BCA-B46B-2AEF0333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57" y="2482179"/>
            <a:ext cx="538959" cy="538959"/>
          </a:xfrm>
          <a:prstGeom prst="rect">
            <a:avLst/>
          </a:prstGeom>
        </p:spPr>
      </p:pic>
      <p:pic>
        <p:nvPicPr>
          <p:cNvPr id="57" name="Picture 56" descr="A group of hands in a circle&#10;&#10;Description automatically generated">
            <a:extLst>
              <a:ext uri="{FF2B5EF4-FFF2-40B4-BE49-F238E27FC236}">
                <a16:creationId xmlns:a16="http://schemas.microsoft.com/office/drawing/2014/main" id="{1F9E76E8-43E2-5882-CEDF-C836176C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13" y="2524126"/>
            <a:ext cx="446458" cy="446458"/>
          </a:xfrm>
          <a:prstGeom prst="rect">
            <a:avLst/>
          </a:prstGeom>
        </p:spPr>
      </p:pic>
      <p:pic>
        <p:nvPicPr>
          <p:cNvPr id="61" name="Picture 60" descr="A white line drawing of a person with a weight scale&#10;&#10;Description automatically generated">
            <a:extLst>
              <a:ext uri="{FF2B5EF4-FFF2-40B4-BE49-F238E27FC236}">
                <a16:creationId xmlns:a16="http://schemas.microsoft.com/office/drawing/2014/main" id="{799C74E7-5433-ABCD-89DF-EC84EFF0A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05" y="2501858"/>
            <a:ext cx="428525" cy="475719"/>
          </a:xfrm>
          <a:prstGeom prst="rect">
            <a:avLst/>
          </a:prstGeom>
        </p:spPr>
      </p:pic>
      <p:pic>
        <p:nvPicPr>
          <p:cNvPr id="63" name="Picture 62" descr="A white outline of a graduation cap&#10;&#10;Description automatically generated">
            <a:extLst>
              <a:ext uri="{FF2B5EF4-FFF2-40B4-BE49-F238E27FC236}">
                <a16:creationId xmlns:a16="http://schemas.microsoft.com/office/drawing/2014/main" id="{A72D59E6-DB5F-C238-98FF-AF92A2170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6" y="2598106"/>
            <a:ext cx="505793" cy="2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רצף לימודי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1175A-4594-C329-60ED-A844C7E46B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891862" y="2751438"/>
            <a:ext cx="8029448" cy="0"/>
          </a:xfrm>
          <a:prstGeom prst="line">
            <a:avLst/>
          </a:prstGeom>
          <a:ln w="19050">
            <a:solidFill>
              <a:srgbClr val="686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FDD65-B24B-F96A-4C73-9417D81C5BF1}"/>
              </a:ext>
            </a:extLst>
          </p:cNvPr>
          <p:cNvGrpSpPr/>
          <p:nvPr/>
        </p:nvGrpSpPr>
        <p:grpSpPr>
          <a:xfrm>
            <a:off x="9891464" y="2423126"/>
            <a:ext cx="656625" cy="656625"/>
            <a:chOff x="10265560" y="2011237"/>
            <a:chExt cx="825367" cy="8253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B2F7E4-F461-DBB2-C5EC-42D0D5567735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2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D80E31-D7DA-AEAE-C59C-94096C8E1065}"/>
                </a:ext>
              </a:extLst>
            </p:cNvPr>
            <p:cNvSpPr/>
            <p:nvPr/>
          </p:nvSpPr>
          <p:spPr>
            <a:xfrm>
              <a:off x="10303076" y="2048753"/>
              <a:ext cx="750334" cy="750334"/>
            </a:xfrm>
            <a:prstGeom prst="ellipse">
              <a:avLst/>
            </a:prstGeom>
            <a:solidFill>
              <a:srgbClr val="192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17D75-FEF2-C3EC-131D-C9982E86AE3F}"/>
              </a:ext>
            </a:extLst>
          </p:cNvPr>
          <p:cNvGrpSpPr/>
          <p:nvPr/>
        </p:nvGrpSpPr>
        <p:grpSpPr>
          <a:xfrm>
            <a:off x="7838641" y="2423126"/>
            <a:ext cx="656625" cy="656625"/>
            <a:chOff x="7994011" y="2011237"/>
            <a:chExt cx="825367" cy="8253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353ACA-D82D-2904-BEA5-C031801C15FD}"/>
                </a:ext>
              </a:extLst>
            </p:cNvPr>
            <p:cNvSpPr/>
            <p:nvPr/>
          </p:nvSpPr>
          <p:spPr>
            <a:xfrm>
              <a:off x="7994011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FF41E5-A62A-FE84-CC45-E2497B958439}"/>
                </a:ext>
              </a:extLst>
            </p:cNvPr>
            <p:cNvSpPr/>
            <p:nvPr/>
          </p:nvSpPr>
          <p:spPr>
            <a:xfrm>
              <a:off x="8031527" y="2048753"/>
              <a:ext cx="750334" cy="750334"/>
            </a:xfrm>
            <a:prstGeom prst="ellipse">
              <a:avLst/>
            </a:prstGeom>
            <a:solidFill>
              <a:srgbClr val="932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5C0FB9-C320-E28E-B8E2-9441803FBB3F}"/>
              </a:ext>
            </a:extLst>
          </p:cNvPr>
          <p:cNvGrpSpPr/>
          <p:nvPr/>
        </p:nvGrpSpPr>
        <p:grpSpPr>
          <a:xfrm>
            <a:off x="5785817" y="2423126"/>
            <a:ext cx="656625" cy="656625"/>
            <a:chOff x="5722462" y="2011237"/>
            <a:chExt cx="825367" cy="825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77DD3-FD14-AA11-F3DF-6337D9FA9A06}"/>
                </a:ext>
              </a:extLst>
            </p:cNvPr>
            <p:cNvSpPr/>
            <p:nvPr/>
          </p:nvSpPr>
          <p:spPr>
            <a:xfrm>
              <a:off x="5722462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CC8A17-03E4-2CB7-C31E-CCA0D982574A}"/>
                </a:ext>
              </a:extLst>
            </p:cNvPr>
            <p:cNvSpPr/>
            <p:nvPr/>
          </p:nvSpPr>
          <p:spPr>
            <a:xfrm>
              <a:off x="5759978" y="2048753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4FE0A-6FF6-AB63-22E8-2AB989DB298D}"/>
              </a:ext>
            </a:extLst>
          </p:cNvPr>
          <p:cNvGrpSpPr/>
          <p:nvPr/>
        </p:nvGrpSpPr>
        <p:grpSpPr>
          <a:xfrm>
            <a:off x="3732993" y="2423126"/>
            <a:ext cx="656625" cy="656625"/>
            <a:chOff x="3450914" y="2011237"/>
            <a:chExt cx="825367" cy="8253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6E2113-372D-5E7C-D1F6-B569DF215A6F}"/>
                </a:ext>
              </a:extLst>
            </p:cNvPr>
            <p:cNvSpPr/>
            <p:nvPr/>
          </p:nvSpPr>
          <p:spPr>
            <a:xfrm>
              <a:off x="3450914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4DEDB7-C67D-41B8-066F-65538566CB81}"/>
                </a:ext>
              </a:extLst>
            </p:cNvPr>
            <p:cNvSpPr/>
            <p:nvPr/>
          </p:nvSpPr>
          <p:spPr>
            <a:xfrm>
              <a:off x="3488430" y="2048753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499B0-4741-0539-3771-3C69AF892FCC}"/>
              </a:ext>
            </a:extLst>
          </p:cNvPr>
          <p:cNvGrpSpPr/>
          <p:nvPr/>
        </p:nvGrpSpPr>
        <p:grpSpPr>
          <a:xfrm>
            <a:off x="1680169" y="2423126"/>
            <a:ext cx="656625" cy="656625"/>
            <a:chOff x="1179366" y="2011237"/>
            <a:chExt cx="825367" cy="8253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93743-BB80-F775-CB5C-83B68194B625}"/>
                </a:ext>
              </a:extLst>
            </p:cNvPr>
            <p:cNvSpPr/>
            <p:nvPr/>
          </p:nvSpPr>
          <p:spPr>
            <a:xfrm>
              <a:off x="1179366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522F2E-4C21-65B8-7762-01C461C5BA6F}"/>
                </a:ext>
              </a:extLst>
            </p:cNvPr>
            <p:cNvSpPr/>
            <p:nvPr/>
          </p:nvSpPr>
          <p:spPr>
            <a:xfrm>
              <a:off x="1216881" y="2048752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DE0AE2-523D-3608-D836-14F37BF9F30C}"/>
              </a:ext>
            </a:extLst>
          </p:cNvPr>
          <p:cNvSpPr txBox="1"/>
          <p:nvPr/>
        </p:nvSpPr>
        <p:spPr>
          <a:xfrm>
            <a:off x="9770360" y="3159999"/>
            <a:ext cx="89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192A6D"/>
                </a:solidFill>
                <a:latin typeface="Assistant" pitchFamily="2" charset="-79"/>
                <a:cs typeface="Assistant" pitchFamily="2" charset="-79"/>
              </a:rPr>
              <a:t>לימודי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61462-7E90-423C-429F-4915600FEB56}"/>
              </a:ext>
            </a:extLst>
          </p:cNvPr>
          <p:cNvSpPr txBox="1"/>
          <p:nvPr/>
        </p:nvSpPr>
        <p:spPr>
          <a:xfrm>
            <a:off x="7084603" y="3159999"/>
            <a:ext cx="2185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רגשי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32C5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2EAB27-0C82-1EA3-6EC8-9FA1C8D964EE}"/>
              </a:ext>
            </a:extLst>
          </p:cNvPr>
          <p:cNvSpPr txBox="1"/>
          <p:nvPr/>
        </p:nvSpPr>
        <p:spPr>
          <a:xfrm>
            <a:off x="5295657" y="3159999"/>
            <a:ext cx="1600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חברתי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62971-943A-3EE7-FA41-F83122B29FC1}"/>
              </a:ext>
            </a:extLst>
          </p:cNvPr>
          <p:cNvSpPr txBox="1"/>
          <p:nvPr/>
        </p:nvSpPr>
        <p:spPr>
          <a:xfrm>
            <a:off x="3471368" y="3159999"/>
            <a:ext cx="117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ערכי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C9D9F-45CE-D560-4525-CC81F5E01C40}"/>
              </a:ext>
            </a:extLst>
          </p:cNvPr>
          <p:cNvSpPr txBox="1"/>
          <p:nvPr/>
        </p:nvSpPr>
        <p:spPr>
          <a:xfrm>
            <a:off x="1132932" y="3159999"/>
            <a:ext cx="17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5" name="Picture 54" descr="A heart in a target&#10;&#10;Description automatically generated">
            <a:extLst>
              <a:ext uri="{FF2B5EF4-FFF2-40B4-BE49-F238E27FC236}">
                <a16:creationId xmlns:a16="http://schemas.microsoft.com/office/drawing/2014/main" id="{9BFBB9E1-74DE-3BCA-B46B-2AEF0333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57" y="2482179"/>
            <a:ext cx="538959" cy="538959"/>
          </a:xfrm>
          <a:prstGeom prst="rect">
            <a:avLst/>
          </a:prstGeom>
        </p:spPr>
      </p:pic>
      <p:pic>
        <p:nvPicPr>
          <p:cNvPr id="57" name="Picture 56" descr="A group of hands in a circle&#10;&#10;Description automatically generated">
            <a:extLst>
              <a:ext uri="{FF2B5EF4-FFF2-40B4-BE49-F238E27FC236}">
                <a16:creationId xmlns:a16="http://schemas.microsoft.com/office/drawing/2014/main" id="{1F9E76E8-43E2-5882-CEDF-C836176C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13" y="2524126"/>
            <a:ext cx="446458" cy="446458"/>
          </a:xfrm>
          <a:prstGeom prst="rect">
            <a:avLst/>
          </a:prstGeom>
        </p:spPr>
      </p:pic>
      <p:pic>
        <p:nvPicPr>
          <p:cNvPr id="59" name="Picture 58" descr="A white outline of a magnifying glass&#10;&#10;Description automatically generated">
            <a:extLst>
              <a:ext uri="{FF2B5EF4-FFF2-40B4-BE49-F238E27FC236}">
                <a16:creationId xmlns:a16="http://schemas.microsoft.com/office/drawing/2014/main" id="{EED1CA55-6BD6-076C-B055-4E59FE1D9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41" y="2546898"/>
            <a:ext cx="409080" cy="409080"/>
          </a:xfrm>
          <a:prstGeom prst="rect">
            <a:avLst/>
          </a:prstGeom>
        </p:spPr>
      </p:pic>
      <p:pic>
        <p:nvPicPr>
          <p:cNvPr id="61" name="Picture 60" descr="A white line drawing of a person with a weight scale&#10;&#10;Description automatically generated">
            <a:extLst>
              <a:ext uri="{FF2B5EF4-FFF2-40B4-BE49-F238E27FC236}">
                <a16:creationId xmlns:a16="http://schemas.microsoft.com/office/drawing/2014/main" id="{799C74E7-5433-ABCD-89DF-EC84EFF0A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05" y="2501858"/>
            <a:ext cx="428525" cy="475719"/>
          </a:xfrm>
          <a:prstGeom prst="rect">
            <a:avLst/>
          </a:prstGeom>
        </p:spPr>
      </p:pic>
      <p:pic>
        <p:nvPicPr>
          <p:cNvPr id="63" name="Picture 62" descr="A white outline of a graduation cap&#10;&#10;Description automatically generated">
            <a:extLst>
              <a:ext uri="{FF2B5EF4-FFF2-40B4-BE49-F238E27FC236}">
                <a16:creationId xmlns:a16="http://schemas.microsoft.com/office/drawing/2014/main" id="{A72D59E6-DB5F-C238-98FF-AF92A2170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6" y="2598106"/>
            <a:ext cx="505793" cy="2985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3B20B9-D486-0439-DF91-334EB605552C}"/>
              </a:ext>
            </a:extLst>
          </p:cNvPr>
          <p:cNvGrpSpPr/>
          <p:nvPr/>
        </p:nvGrpSpPr>
        <p:grpSpPr>
          <a:xfrm>
            <a:off x="620718" y="3671134"/>
            <a:ext cx="8803392" cy="2242979"/>
            <a:chOff x="620718" y="3671134"/>
            <a:chExt cx="8803392" cy="2242979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B7BBC6-43AA-2014-9646-E753739AB34D}"/>
                </a:ext>
              </a:extLst>
            </p:cNvPr>
            <p:cNvSpPr/>
            <p:nvPr/>
          </p:nvSpPr>
          <p:spPr>
            <a:xfrm>
              <a:off x="620718" y="3671134"/>
              <a:ext cx="2759911" cy="2242979"/>
            </a:xfrm>
            <a:prstGeom prst="roundRect">
              <a:avLst>
                <a:gd name="adj" fmla="val 10643"/>
              </a:avLst>
            </a:prstGeom>
            <a:solidFill>
              <a:srgbClr val="0285B7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0285B7"/>
                </a:solidFill>
              </a:endParaRPr>
            </a:p>
          </p:txBody>
        </p:sp>
        <p:pic>
          <p:nvPicPr>
            <p:cNvPr id="5" name="Picture 4" descr="A blue question mark on a black background&#10;&#10;Description automatically generated">
              <a:extLst>
                <a:ext uri="{FF2B5EF4-FFF2-40B4-BE49-F238E27FC236}">
                  <a16:creationId xmlns:a16="http://schemas.microsoft.com/office/drawing/2014/main" id="{BCE36EC6-4773-2959-4DFE-C0CB697D7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178" y="3962944"/>
              <a:ext cx="998865" cy="15766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298999-0C3D-5005-528D-116A801FBAA0}"/>
                </a:ext>
              </a:extLst>
            </p:cNvPr>
            <p:cNvSpPr txBox="1"/>
            <p:nvPr/>
          </p:nvSpPr>
          <p:spPr>
            <a:xfrm>
              <a:off x="3380629" y="4510581"/>
              <a:ext cx="60434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e-IL" sz="2200" b="1" dirty="0">
                  <a:solidFill>
                    <a:srgbClr val="192A6D"/>
                  </a:solidFill>
                  <a:latin typeface="Assistant" pitchFamily="2" charset="-79"/>
                  <a:cs typeface="Assistant" pitchFamily="2" charset="-79"/>
                </a:rPr>
                <a:t>אילו רצפים נוספים רלוונטיים ליצירת רצף חינוכי?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FC11D49-FEE5-15EC-A48E-92EBC9EA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01" y="260960"/>
            <a:ext cx="7785461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2805006" y="273438"/>
            <a:ext cx="7187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מתווה לתוכנית רצפים ברשות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F4C3026-7C63-EAF5-E01D-5D53550C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45" y="1484437"/>
            <a:ext cx="6374986" cy="2576140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2AF2E12-B958-715D-90C7-6C743B8AD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95" y="1484437"/>
            <a:ext cx="2850674" cy="248229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6256339-BA9D-39B6-E052-145591D3E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50" y="1645103"/>
            <a:ext cx="2915102" cy="2417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3C72A-44F6-5929-8BDE-E06D5FD57BCD}"/>
              </a:ext>
            </a:extLst>
          </p:cNvPr>
          <p:cNvSpPr txBox="1"/>
          <p:nvPr/>
        </p:nvSpPr>
        <p:spPr>
          <a:xfrm>
            <a:off x="5453956" y="2294076"/>
            <a:ext cx="2121316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ההיבט שבו נתמקד?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CD399-1B9D-A52F-5C92-CB53CC1087BC}"/>
              </a:ext>
            </a:extLst>
          </p:cNvPr>
          <p:cNvSpPr txBox="1"/>
          <p:nvPr/>
        </p:nvSpPr>
        <p:spPr>
          <a:xfrm>
            <a:off x="1511509" y="2234346"/>
            <a:ext cx="2972767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אילו צרכים יש לקהלים שונים ברצפים?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5D5D4-BAE7-2CE9-536A-6A35C3C7CE7C}"/>
              </a:ext>
            </a:extLst>
          </p:cNvPr>
          <p:cNvSpPr txBox="1"/>
          <p:nvPr/>
        </p:nvSpPr>
        <p:spPr>
          <a:xfrm>
            <a:off x="8360563" y="2415485"/>
            <a:ext cx="3263591" cy="438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סוג הרצף?</a:t>
            </a:r>
            <a:endParaRPr lang="en-US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F93D7E-F311-3466-D00D-3BEA13983A05}"/>
              </a:ext>
            </a:extLst>
          </p:cNvPr>
          <p:cNvGrpSpPr/>
          <p:nvPr/>
        </p:nvGrpSpPr>
        <p:grpSpPr>
          <a:xfrm>
            <a:off x="-371262" y="209805"/>
            <a:ext cx="2336209" cy="1327516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FA7CB612-AE06-4C08-2A5E-187236EF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55DF8-2C42-59D1-7BFE-3B2324A0571E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D1B3140-8A75-3A88-468C-9AC297F3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37" y="4060577"/>
            <a:ext cx="2915102" cy="2417544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52A091A7-76FB-9CD9-BF6D-26DF02903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65" y="3822090"/>
            <a:ext cx="6374986" cy="2576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F68E70-9AA8-8FC2-E7AC-076FAEEFCEF9}"/>
              </a:ext>
            </a:extLst>
          </p:cNvPr>
          <p:cNvSpPr txBox="1"/>
          <p:nvPr/>
        </p:nvSpPr>
        <p:spPr>
          <a:xfrm>
            <a:off x="7128306" y="4558054"/>
            <a:ext cx="2127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אילו מענים נספק לצרכים?</a:t>
            </a:r>
            <a:endParaRPr lang="en-US" sz="2200" b="1" kern="100" dirty="0">
              <a:solidFill>
                <a:schemeClr val="bg1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BEA84-F311-5104-571B-17B0234E0116}"/>
              </a:ext>
            </a:extLst>
          </p:cNvPr>
          <p:cNvSpPr txBox="1"/>
          <p:nvPr/>
        </p:nvSpPr>
        <p:spPr>
          <a:xfrm>
            <a:off x="3103408" y="4716981"/>
            <a:ext cx="1957107" cy="78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החסמים האפשריים?</a:t>
            </a:r>
            <a:endParaRPr lang="en-US" sz="2200" b="1" kern="100" dirty="0">
              <a:solidFill>
                <a:schemeClr val="bg1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325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FC11D49-FEE5-15EC-A48E-92EBC9EA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36" y="319595"/>
            <a:ext cx="9219156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1900849" y="339777"/>
            <a:ext cx="8390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מי השותפים הרלוונטיים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?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04206E-AAD5-C56E-7B7E-BF7C86C3C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7313" y="1211139"/>
            <a:ext cx="6164662" cy="5520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1726C-FA92-5179-AF4D-C15039E83A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621" t="23953" r="31536" b="15754"/>
          <a:stretch/>
        </p:blipFill>
        <p:spPr>
          <a:xfrm>
            <a:off x="333704" y="1391968"/>
            <a:ext cx="3134289" cy="50971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F93D7E-F311-3466-D00D-3BEA13983A05}"/>
              </a:ext>
            </a:extLst>
          </p:cNvPr>
          <p:cNvGrpSpPr/>
          <p:nvPr/>
        </p:nvGrpSpPr>
        <p:grpSpPr>
          <a:xfrm>
            <a:off x="-371262" y="209805"/>
            <a:ext cx="2336209" cy="1327516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FA7CB612-AE06-4C08-2A5E-187236EF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55DF8-2C42-59D1-7BFE-3B2324A0571E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57646A-F0F2-ED1F-122A-ED5666B9A6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947" t="23594" r="31790" b="19298"/>
          <a:stretch/>
        </p:blipFill>
        <p:spPr>
          <a:xfrm>
            <a:off x="8922766" y="1478274"/>
            <a:ext cx="2935530" cy="5115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004A45-C2D8-AFDA-C36B-2757A22E5ACA}"/>
              </a:ext>
            </a:extLst>
          </p:cNvPr>
          <p:cNvSpPr txBox="1"/>
          <p:nvPr/>
        </p:nvSpPr>
        <p:spPr>
          <a:xfrm>
            <a:off x="4062393" y="3373433"/>
            <a:ext cx="3491685" cy="17929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algn="r" rtl="1">
              <a:lnSpc>
                <a:spcPct val="107000"/>
              </a:lnSpc>
              <a:spcAft>
                <a:spcPts val="800"/>
              </a:spcAft>
            </a:pPr>
            <a:r>
              <a:rPr lang="he-IL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נחזור ל</a:t>
            </a:r>
            <a:r>
              <a:rPr lang="he-IL" sz="2800" b="1" kern="100" dirty="0">
                <a:solidFill>
                  <a:srgbClr val="9EB83B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מהלך 1</a:t>
            </a:r>
            <a:r>
              <a:rPr lang="he-IL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: </a:t>
            </a:r>
            <a:r>
              <a:rPr lang="en-US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"</a:t>
            </a:r>
            <a:r>
              <a:rPr lang="he-IL" sz="2800" b="1" kern="100" dirty="0">
                <a:solidFill>
                  <a:srgbClr val="9EB83B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מקימים פורום</a:t>
            </a:r>
            <a:r>
              <a:rPr lang="en-US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"</a:t>
            </a:r>
            <a:endParaRPr lang="he-IL" sz="2800" kern="100" dirty="0"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marL="457200" algn="r" rtl="1">
              <a:lnSpc>
                <a:spcPct val="107000"/>
              </a:lnSpc>
              <a:spcAft>
                <a:spcPts val="800"/>
              </a:spcAft>
            </a:pPr>
            <a:endParaRPr lang="he-IL" b="1" u="sng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7398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DC6A9E44-B3EE-AE0E-00A1-503A969B4C75}"/>
              </a:ext>
            </a:extLst>
          </p:cNvPr>
          <p:cNvSpPr/>
          <p:nvPr/>
        </p:nvSpPr>
        <p:spPr>
          <a:xfrm>
            <a:off x="9093590" y="1988820"/>
            <a:ext cx="2308080" cy="4554576"/>
          </a:xfrm>
          <a:prstGeom prst="roundRect">
            <a:avLst>
              <a:gd name="adj" fmla="val 15280"/>
            </a:avLst>
          </a:prstGeom>
          <a:solidFill>
            <a:srgbClr val="C3C6D7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7CAB11-9065-C531-782A-5660B213A64A}"/>
              </a:ext>
            </a:extLst>
          </p:cNvPr>
          <p:cNvSpPr/>
          <p:nvPr/>
        </p:nvSpPr>
        <p:spPr>
          <a:xfrm>
            <a:off x="9038397" y="2074824"/>
            <a:ext cx="2308080" cy="4468572"/>
          </a:xfrm>
          <a:prstGeom prst="roundRect">
            <a:avLst/>
          </a:prstGeom>
          <a:noFill/>
          <a:ln>
            <a:solidFill>
              <a:srgbClr val="1A2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890E4D-0B6D-784D-A6D9-17705EFF3A0F}"/>
              </a:ext>
            </a:extLst>
          </p:cNvPr>
          <p:cNvGrpSpPr/>
          <p:nvPr/>
        </p:nvGrpSpPr>
        <p:grpSpPr>
          <a:xfrm>
            <a:off x="6509932" y="2952259"/>
            <a:ext cx="2688286" cy="305812"/>
            <a:chOff x="6621980" y="2712832"/>
            <a:chExt cx="2688286" cy="3058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9F6B19-8143-BA70-B4BF-FF2609354E35}"/>
                </a:ext>
              </a:extLst>
            </p:cNvPr>
            <p:cNvCxnSpPr/>
            <p:nvPr/>
          </p:nvCxnSpPr>
          <p:spPr>
            <a:xfrm flipV="1">
              <a:off x="6621980" y="2878079"/>
              <a:ext cx="2500348" cy="20142"/>
            </a:xfrm>
            <a:prstGeom prst="line">
              <a:avLst/>
            </a:prstGeom>
            <a:ln w="12700">
              <a:solidFill>
                <a:srgbClr val="1A2B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DF2FE6-901C-81D1-206D-280953D87F29}"/>
                </a:ext>
              </a:extLst>
            </p:cNvPr>
            <p:cNvGrpSpPr/>
            <p:nvPr/>
          </p:nvGrpSpPr>
          <p:grpSpPr>
            <a:xfrm>
              <a:off x="9004454" y="2712832"/>
              <a:ext cx="305812" cy="305812"/>
              <a:chOff x="9923318" y="2057400"/>
              <a:chExt cx="9144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40D9664-BB20-7460-9E77-2436E6BC31F1}"/>
                  </a:ext>
                </a:extLst>
              </p:cNvPr>
              <p:cNvSpPr/>
              <p:nvPr/>
            </p:nvSpPr>
            <p:spPr>
              <a:xfrm>
                <a:off x="9923318" y="2057400"/>
                <a:ext cx="914400" cy="914400"/>
              </a:xfrm>
              <a:prstGeom prst="ellipse">
                <a:avLst/>
              </a:prstGeom>
              <a:solidFill>
                <a:srgbClr val="1A2B6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A8BF57-FBDB-082E-CBD4-C0DDE57188C5}"/>
                  </a:ext>
                </a:extLst>
              </p:cNvPr>
              <p:cNvSpPr/>
              <p:nvPr/>
            </p:nvSpPr>
            <p:spPr>
              <a:xfrm>
                <a:off x="10007387" y="2141472"/>
                <a:ext cx="746253" cy="746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</p:grp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מיפוי שותפים</a:t>
            </a:r>
          </a:p>
        </p:txBody>
      </p:sp>
      <p:pic>
        <p:nvPicPr>
          <p:cNvPr id="9" name="Picture 8" descr="A white and blue circle with four circles&#10;&#10;Description automatically generated">
            <a:extLst>
              <a:ext uri="{FF2B5EF4-FFF2-40B4-BE49-F238E27FC236}">
                <a16:creationId xmlns:a16="http://schemas.microsoft.com/office/drawing/2014/main" id="{8F5F892A-A139-F836-819C-0ABBD63A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6" y="2138770"/>
            <a:ext cx="3912095" cy="39034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B6E539-DF66-26E9-25C2-69FB14FCD528}"/>
              </a:ext>
            </a:extLst>
          </p:cNvPr>
          <p:cNvSpPr txBox="1"/>
          <p:nvPr/>
        </p:nvSpPr>
        <p:spPr>
          <a:xfrm>
            <a:off x="9087141" y="3160194"/>
            <a:ext cx="2211384" cy="3293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גני ילדים/ מעונות יום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בי"ס יסודי / חט"ב / תיכון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מתנ"סים 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תנועות וארגוני נוער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גרעינים/קהילה תורנית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גופי מתנדבים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מרכזי נוער 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מועצת תלמידים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מוסדות אקדמיים ביישוב 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תוכניות הכנה לצה"ל 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מסגרות דתיות </a:t>
            </a:r>
          </a:p>
          <a:p>
            <a:pPr marL="285750" indent="-2857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מוסדות תרבות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3C2BDF-021F-C5DA-C7D2-4A41E5A081C7}"/>
              </a:ext>
            </a:extLst>
          </p:cNvPr>
          <p:cNvSpPr/>
          <p:nvPr/>
        </p:nvSpPr>
        <p:spPr>
          <a:xfrm>
            <a:off x="6871313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A8F8A6-DDCC-280A-F58B-62F9BF5B3230}"/>
              </a:ext>
            </a:extLst>
          </p:cNvPr>
          <p:cNvSpPr txBox="1"/>
          <p:nvPr/>
        </p:nvSpPr>
        <p:spPr>
          <a:xfrm>
            <a:off x="8911231" y="2169562"/>
            <a:ext cx="2308080" cy="101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457200" rtl="0" eaLnBrk="1" latinLnBrk="0" hangingPunct="1">
              <a:lnSpc>
                <a:spcPct val="7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מפקח.ת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</a:t>
            </a: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כולל.ת</a:t>
            </a:r>
            <a:endParaRPr lang="he-IL" sz="1400" dirty="0">
              <a:solidFill>
                <a:srgbClr val="182B6F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marL="0" algn="r" defTabSz="457200" rtl="0" eaLnBrk="1" latinLnBrk="0" hangingPunct="1">
              <a:lnSpc>
                <a:spcPct val="7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מפקח.ת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על היועצות</a:t>
            </a:r>
          </a:p>
          <a:p>
            <a:pPr marL="0" algn="r" defTabSz="457200" rtl="0" eaLnBrk="1" latinLnBrk="0" hangingPunct="1">
              <a:lnSpc>
                <a:spcPct val="7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מפקח.ת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גני הילדים</a:t>
            </a:r>
          </a:p>
          <a:p>
            <a:pPr marL="0" algn="r" defTabSz="457200" rtl="0" eaLnBrk="1" latinLnBrk="0" hangingPunct="1">
              <a:lnSpc>
                <a:spcPct val="7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מנהל.ת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מרכז פסגה אזורית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A2CE7-3524-4FB9-9CF0-38519B104A5B}"/>
              </a:ext>
            </a:extLst>
          </p:cNvPr>
          <p:cNvSpPr txBox="1"/>
          <p:nvPr/>
        </p:nvSpPr>
        <p:spPr>
          <a:xfrm>
            <a:off x="6306911" y="2952259"/>
            <a:ext cx="1497782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הארצית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44D909-94DB-6D99-5231-5B8CF91D9431}"/>
              </a:ext>
            </a:extLst>
          </p:cNvPr>
          <p:cNvSpPr/>
          <p:nvPr/>
        </p:nvSpPr>
        <p:spPr>
          <a:xfrm>
            <a:off x="5181668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B0C5D3-E464-092B-A172-A22264A90431}"/>
              </a:ext>
            </a:extLst>
          </p:cNvPr>
          <p:cNvSpPr/>
          <p:nvPr/>
        </p:nvSpPr>
        <p:spPr>
          <a:xfrm>
            <a:off x="5181668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BFAFD06-AA77-619C-F85A-499931D1F84F}"/>
              </a:ext>
            </a:extLst>
          </p:cNvPr>
          <p:cNvSpPr/>
          <p:nvPr/>
        </p:nvSpPr>
        <p:spPr>
          <a:xfrm>
            <a:off x="6918206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03E244-6320-C703-D888-D916183ED6B0}"/>
              </a:ext>
            </a:extLst>
          </p:cNvPr>
          <p:cNvSpPr txBox="1"/>
          <p:nvPr/>
        </p:nvSpPr>
        <p:spPr>
          <a:xfrm>
            <a:off x="4521302" y="2961862"/>
            <a:ext cx="1737657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</a:t>
            </a:r>
            <a:r>
              <a:rPr lang="he-IL" sz="1400" b="1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הרשותית</a:t>
            </a: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B040A-6538-B172-7430-F1366BB5C94B}"/>
              </a:ext>
            </a:extLst>
          </p:cNvPr>
          <p:cNvSpPr txBox="1"/>
          <p:nvPr/>
        </p:nvSpPr>
        <p:spPr>
          <a:xfrm>
            <a:off x="6548373" y="4627878"/>
            <a:ext cx="1230755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הון אנושי מקומי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DAA8A-DD77-A389-816D-8337D98C167E}"/>
              </a:ext>
            </a:extLst>
          </p:cNvPr>
          <p:cNvSpPr txBox="1"/>
          <p:nvPr/>
        </p:nvSpPr>
        <p:spPr>
          <a:xfrm>
            <a:off x="4476341" y="4627878"/>
            <a:ext cx="160455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חברה אזרחית ועסקית</a:t>
            </a:r>
          </a:p>
        </p:txBody>
      </p:sp>
    </p:spTree>
    <p:extLst>
      <p:ext uri="{BB962C8B-B14F-4D97-AF65-F5344CB8AC3E}">
        <p14:creationId xmlns:p14="http://schemas.microsoft.com/office/powerpoint/2010/main" val="138516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DC6A9E44-B3EE-AE0E-00A1-503A969B4C75}"/>
              </a:ext>
            </a:extLst>
          </p:cNvPr>
          <p:cNvSpPr/>
          <p:nvPr/>
        </p:nvSpPr>
        <p:spPr>
          <a:xfrm>
            <a:off x="1088384" y="1988820"/>
            <a:ext cx="2308080" cy="4554576"/>
          </a:xfrm>
          <a:prstGeom prst="roundRect">
            <a:avLst>
              <a:gd name="adj" fmla="val 15280"/>
            </a:avLst>
          </a:prstGeom>
          <a:solidFill>
            <a:srgbClr val="C3C6D7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7CAB11-9065-C531-782A-5660B213A64A}"/>
              </a:ext>
            </a:extLst>
          </p:cNvPr>
          <p:cNvSpPr/>
          <p:nvPr/>
        </p:nvSpPr>
        <p:spPr>
          <a:xfrm>
            <a:off x="1033191" y="2074824"/>
            <a:ext cx="2308080" cy="4468572"/>
          </a:xfrm>
          <a:prstGeom prst="roundRect">
            <a:avLst/>
          </a:prstGeom>
          <a:noFill/>
          <a:ln>
            <a:solidFill>
              <a:srgbClr val="1A2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890E4D-0B6D-784D-A6D9-17705EFF3A0F}"/>
              </a:ext>
            </a:extLst>
          </p:cNvPr>
          <p:cNvGrpSpPr/>
          <p:nvPr/>
        </p:nvGrpSpPr>
        <p:grpSpPr>
          <a:xfrm flipH="1">
            <a:off x="3205068" y="2952259"/>
            <a:ext cx="2237863" cy="305812"/>
            <a:chOff x="7072403" y="2712832"/>
            <a:chExt cx="2237863" cy="3058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9F6B19-8143-BA70-B4BF-FF2609354E35}"/>
                </a:ext>
              </a:extLst>
            </p:cNvPr>
            <p:cNvCxnSpPr>
              <a:cxnSpLocks/>
            </p:cNvCxnSpPr>
            <p:nvPr/>
          </p:nvCxnSpPr>
          <p:spPr>
            <a:xfrm>
              <a:off x="7072403" y="2878079"/>
              <a:ext cx="2049925" cy="0"/>
            </a:xfrm>
            <a:prstGeom prst="line">
              <a:avLst/>
            </a:prstGeom>
            <a:ln w="12700">
              <a:solidFill>
                <a:srgbClr val="1A2B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DF2FE6-901C-81D1-206D-280953D87F29}"/>
                </a:ext>
              </a:extLst>
            </p:cNvPr>
            <p:cNvGrpSpPr/>
            <p:nvPr/>
          </p:nvGrpSpPr>
          <p:grpSpPr>
            <a:xfrm>
              <a:off x="9004454" y="2712832"/>
              <a:ext cx="305812" cy="305812"/>
              <a:chOff x="9923318" y="2057400"/>
              <a:chExt cx="9144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40D9664-BB20-7460-9E77-2436E6BC31F1}"/>
                  </a:ext>
                </a:extLst>
              </p:cNvPr>
              <p:cNvSpPr/>
              <p:nvPr/>
            </p:nvSpPr>
            <p:spPr>
              <a:xfrm>
                <a:off x="9923318" y="2057400"/>
                <a:ext cx="914400" cy="914400"/>
              </a:xfrm>
              <a:prstGeom prst="ellipse">
                <a:avLst/>
              </a:prstGeom>
              <a:solidFill>
                <a:srgbClr val="1A2B6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A8BF57-FBDB-082E-CBD4-C0DDE57188C5}"/>
                  </a:ext>
                </a:extLst>
              </p:cNvPr>
              <p:cNvSpPr/>
              <p:nvPr/>
            </p:nvSpPr>
            <p:spPr>
              <a:xfrm>
                <a:off x="10007387" y="2141472"/>
                <a:ext cx="746253" cy="746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</p:grp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מיפוי שותפים</a:t>
            </a:r>
          </a:p>
        </p:txBody>
      </p:sp>
      <p:pic>
        <p:nvPicPr>
          <p:cNvPr id="9" name="Picture 8" descr="A white and blue circle with four circles&#10;&#10;Description automatically generated">
            <a:extLst>
              <a:ext uri="{FF2B5EF4-FFF2-40B4-BE49-F238E27FC236}">
                <a16:creationId xmlns:a16="http://schemas.microsoft.com/office/drawing/2014/main" id="{8F5F892A-A139-F836-819C-0ABBD63A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6" y="2138770"/>
            <a:ext cx="3912095" cy="3903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C32714-0FA8-64EF-5F58-98F1AE56CB38}"/>
              </a:ext>
            </a:extLst>
          </p:cNvPr>
          <p:cNvSpPr txBox="1"/>
          <p:nvPr/>
        </p:nvSpPr>
        <p:spPr>
          <a:xfrm>
            <a:off x="1235844" y="3682499"/>
            <a:ext cx="1942803" cy="1815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יחידת נוער / מרכז צעירים / יחידת צעירים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אגף שפ"ע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מחלקות שנותנות מענה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לגיל השלישי 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רווחה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רכז קהילה רשותי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5D0FC-11F0-A7DD-EB22-9D2C310EE976}"/>
              </a:ext>
            </a:extLst>
          </p:cNvPr>
          <p:cNvSpPr txBox="1"/>
          <p:nvPr/>
        </p:nvSpPr>
        <p:spPr>
          <a:xfrm>
            <a:off x="1291037" y="2174329"/>
            <a:ext cx="1911895" cy="150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457200" rtl="0" eaLnBrk="1" latinLnBrk="0" hangingPunct="1">
              <a:lnSpc>
                <a:spcPct val="8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מנהל.ת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אגף החינוך</a:t>
            </a:r>
          </a:p>
          <a:p>
            <a:pPr marL="0" algn="r" defTabSz="457200" rtl="0" eaLnBrk="1" latinLnBrk="0" hangingPunct="1">
              <a:lnSpc>
                <a:spcPct val="80000"/>
              </a:lnSpc>
              <a:spcAft>
                <a:spcPts val="800"/>
              </a:spcAft>
            </a:pPr>
            <a:r>
              <a:rPr lang="he-IL" sz="1400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מנהל.ת</a:t>
            </a: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מח החינוך באגף (גני ילדים ועוד)</a:t>
            </a:r>
          </a:p>
          <a:p>
            <a:pPr marL="0" algn="r" defTabSz="457200" rtl="0" eaLnBrk="1" latinLnBrk="0" hangingPunct="1">
              <a:lnSpc>
                <a:spcPct val="80000"/>
              </a:lnSpc>
              <a:spcAft>
                <a:spcPts val="800"/>
              </a:spcAft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מנהל.ת השפ"ח הרשותי</a:t>
            </a:r>
            <a:br>
              <a:rPr lang="en-US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</a:b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מנהל.ת מינהל חברה ונוער</a:t>
            </a:r>
            <a:br>
              <a:rPr lang="en-US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</a:b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חברי ועדת חינוך ביישוב</a:t>
            </a:r>
            <a:b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</a:b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רווחה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A4E164-F9C1-1156-25A4-03F51EF2F11B}"/>
              </a:ext>
            </a:extLst>
          </p:cNvPr>
          <p:cNvSpPr/>
          <p:nvPr/>
        </p:nvSpPr>
        <p:spPr>
          <a:xfrm>
            <a:off x="6871313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FCFD8-51DC-0977-9726-69FA02D5565F}"/>
              </a:ext>
            </a:extLst>
          </p:cNvPr>
          <p:cNvSpPr txBox="1"/>
          <p:nvPr/>
        </p:nvSpPr>
        <p:spPr>
          <a:xfrm>
            <a:off x="6306911" y="2952259"/>
            <a:ext cx="1497782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הארצית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CCC0AD-1C3B-83A5-9BE0-BA3EC9DB303F}"/>
              </a:ext>
            </a:extLst>
          </p:cNvPr>
          <p:cNvSpPr/>
          <p:nvPr/>
        </p:nvSpPr>
        <p:spPr>
          <a:xfrm>
            <a:off x="5181668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8B2617-BC0E-B149-5340-9BC2ADBBE135}"/>
              </a:ext>
            </a:extLst>
          </p:cNvPr>
          <p:cNvSpPr/>
          <p:nvPr/>
        </p:nvSpPr>
        <p:spPr>
          <a:xfrm>
            <a:off x="5181668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8A8FE-9254-0C5F-9DF9-C623D71802DB}"/>
              </a:ext>
            </a:extLst>
          </p:cNvPr>
          <p:cNvSpPr/>
          <p:nvPr/>
        </p:nvSpPr>
        <p:spPr>
          <a:xfrm>
            <a:off x="6918206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4280C-6E49-4220-FF0D-4B1822D3372A}"/>
              </a:ext>
            </a:extLst>
          </p:cNvPr>
          <p:cNvSpPr txBox="1"/>
          <p:nvPr/>
        </p:nvSpPr>
        <p:spPr>
          <a:xfrm>
            <a:off x="4521302" y="2961862"/>
            <a:ext cx="1737657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</a:t>
            </a:r>
            <a:r>
              <a:rPr lang="he-IL" sz="1400" b="1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הרשותית</a:t>
            </a: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E63A18-5FDB-CF56-EEEE-FF602266795D}"/>
              </a:ext>
            </a:extLst>
          </p:cNvPr>
          <p:cNvSpPr txBox="1"/>
          <p:nvPr/>
        </p:nvSpPr>
        <p:spPr>
          <a:xfrm>
            <a:off x="6548373" y="4627878"/>
            <a:ext cx="1230755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הון אנושי מקומי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DB2B44-BC32-29BC-65F5-904EF1C7F5AA}"/>
              </a:ext>
            </a:extLst>
          </p:cNvPr>
          <p:cNvSpPr txBox="1"/>
          <p:nvPr/>
        </p:nvSpPr>
        <p:spPr>
          <a:xfrm>
            <a:off x="4476341" y="4627878"/>
            <a:ext cx="160455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חברה אזרחית ועסקית</a:t>
            </a:r>
          </a:p>
        </p:txBody>
      </p:sp>
    </p:spTree>
    <p:extLst>
      <p:ext uri="{BB962C8B-B14F-4D97-AF65-F5344CB8AC3E}">
        <p14:creationId xmlns:p14="http://schemas.microsoft.com/office/powerpoint/2010/main" val="43180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DC6A9E44-B3EE-AE0E-00A1-503A969B4C75}"/>
              </a:ext>
            </a:extLst>
          </p:cNvPr>
          <p:cNvSpPr/>
          <p:nvPr/>
        </p:nvSpPr>
        <p:spPr>
          <a:xfrm>
            <a:off x="1088384" y="1988820"/>
            <a:ext cx="2308080" cy="4554576"/>
          </a:xfrm>
          <a:prstGeom prst="roundRect">
            <a:avLst>
              <a:gd name="adj" fmla="val 15280"/>
            </a:avLst>
          </a:prstGeom>
          <a:solidFill>
            <a:srgbClr val="C3C6D7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7CAB11-9065-C531-782A-5660B213A64A}"/>
              </a:ext>
            </a:extLst>
          </p:cNvPr>
          <p:cNvSpPr/>
          <p:nvPr/>
        </p:nvSpPr>
        <p:spPr>
          <a:xfrm>
            <a:off x="1033191" y="2074824"/>
            <a:ext cx="2308080" cy="4468572"/>
          </a:xfrm>
          <a:prstGeom prst="roundRect">
            <a:avLst/>
          </a:prstGeom>
          <a:noFill/>
          <a:ln>
            <a:solidFill>
              <a:srgbClr val="1A2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890E4D-0B6D-784D-A6D9-17705EFF3A0F}"/>
              </a:ext>
            </a:extLst>
          </p:cNvPr>
          <p:cNvGrpSpPr/>
          <p:nvPr/>
        </p:nvGrpSpPr>
        <p:grpSpPr>
          <a:xfrm flipH="1">
            <a:off x="3205068" y="4695577"/>
            <a:ext cx="2237863" cy="305812"/>
            <a:chOff x="7072403" y="2712832"/>
            <a:chExt cx="2237863" cy="3058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9F6B19-8143-BA70-B4BF-FF2609354E35}"/>
                </a:ext>
              </a:extLst>
            </p:cNvPr>
            <p:cNvCxnSpPr>
              <a:cxnSpLocks/>
            </p:cNvCxnSpPr>
            <p:nvPr/>
          </p:nvCxnSpPr>
          <p:spPr>
            <a:xfrm>
              <a:off x="7072403" y="2878079"/>
              <a:ext cx="2049925" cy="0"/>
            </a:xfrm>
            <a:prstGeom prst="line">
              <a:avLst/>
            </a:prstGeom>
            <a:ln w="12700">
              <a:solidFill>
                <a:srgbClr val="1A2B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DF2FE6-901C-81D1-206D-280953D87F29}"/>
                </a:ext>
              </a:extLst>
            </p:cNvPr>
            <p:cNvGrpSpPr/>
            <p:nvPr/>
          </p:nvGrpSpPr>
          <p:grpSpPr>
            <a:xfrm>
              <a:off x="9004454" y="2712832"/>
              <a:ext cx="305812" cy="305812"/>
              <a:chOff x="9923318" y="2057400"/>
              <a:chExt cx="9144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40D9664-BB20-7460-9E77-2436E6BC31F1}"/>
                  </a:ext>
                </a:extLst>
              </p:cNvPr>
              <p:cNvSpPr/>
              <p:nvPr/>
            </p:nvSpPr>
            <p:spPr>
              <a:xfrm>
                <a:off x="9923318" y="2057400"/>
                <a:ext cx="914400" cy="914400"/>
              </a:xfrm>
              <a:prstGeom prst="ellipse">
                <a:avLst/>
              </a:prstGeom>
              <a:solidFill>
                <a:srgbClr val="1A2B6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A8BF57-FBDB-082E-CBD4-C0DDE57188C5}"/>
                  </a:ext>
                </a:extLst>
              </p:cNvPr>
              <p:cNvSpPr/>
              <p:nvPr/>
            </p:nvSpPr>
            <p:spPr>
              <a:xfrm>
                <a:off x="10007387" y="2141472"/>
                <a:ext cx="746253" cy="746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</p:grp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מיפוי שותפים</a:t>
            </a:r>
          </a:p>
        </p:txBody>
      </p:sp>
      <p:pic>
        <p:nvPicPr>
          <p:cNvPr id="9" name="Picture 8" descr="A white and blue circle with four circles&#10;&#10;Description automatically generated">
            <a:extLst>
              <a:ext uri="{FF2B5EF4-FFF2-40B4-BE49-F238E27FC236}">
                <a16:creationId xmlns:a16="http://schemas.microsoft.com/office/drawing/2014/main" id="{8F5F892A-A139-F836-819C-0ABBD63A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6" y="2138770"/>
            <a:ext cx="3912095" cy="390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BE3CE-D6EA-BFE5-3320-27367FFC7BB3}"/>
              </a:ext>
            </a:extLst>
          </p:cNvPr>
          <p:cNvSpPr txBox="1"/>
          <p:nvPr/>
        </p:nvSpPr>
        <p:spPr>
          <a:xfrm>
            <a:off x="1245870" y="2228433"/>
            <a:ext cx="1879813" cy="226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פילנתרופיה מקומית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וארצית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מומחים בתחומים שונים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ארגונים חברתיים - מקומיים וארציים 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עסקים - מקומי וארצי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יזמים חברתיים</a:t>
            </a:r>
          </a:p>
          <a:p>
            <a:pPr marL="171450" indent="-171450" algn="r" rtl="1">
              <a:lnSpc>
                <a:spcPct val="80000"/>
              </a:lnSpc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4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פעילים/משפיענים ברשתות החברתיות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63179-FA12-AA55-3E61-93326744BB14}"/>
              </a:ext>
            </a:extLst>
          </p:cNvPr>
          <p:cNvSpPr/>
          <p:nvPr/>
        </p:nvSpPr>
        <p:spPr>
          <a:xfrm>
            <a:off x="6871313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D0DB-6E06-ED4D-18FC-6039717F5CD0}"/>
              </a:ext>
            </a:extLst>
          </p:cNvPr>
          <p:cNvSpPr txBox="1"/>
          <p:nvPr/>
        </p:nvSpPr>
        <p:spPr>
          <a:xfrm>
            <a:off x="6306911" y="2952259"/>
            <a:ext cx="1497782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הארצית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A0B319-31E7-513A-8332-D31C687C3610}"/>
              </a:ext>
            </a:extLst>
          </p:cNvPr>
          <p:cNvSpPr/>
          <p:nvPr/>
        </p:nvSpPr>
        <p:spPr>
          <a:xfrm>
            <a:off x="5181668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9E142-E25D-0C65-69ED-0DDBE070A46E}"/>
              </a:ext>
            </a:extLst>
          </p:cNvPr>
          <p:cNvSpPr/>
          <p:nvPr/>
        </p:nvSpPr>
        <p:spPr>
          <a:xfrm>
            <a:off x="5181668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4DA990-D55A-FD3A-2BEA-DDB019C766F4}"/>
              </a:ext>
            </a:extLst>
          </p:cNvPr>
          <p:cNvSpPr/>
          <p:nvPr/>
        </p:nvSpPr>
        <p:spPr>
          <a:xfrm>
            <a:off x="6918206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C9C33-D300-F2EA-7CDE-CF967AEBF677}"/>
              </a:ext>
            </a:extLst>
          </p:cNvPr>
          <p:cNvSpPr txBox="1"/>
          <p:nvPr/>
        </p:nvSpPr>
        <p:spPr>
          <a:xfrm>
            <a:off x="4521302" y="2961862"/>
            <a:ext cx="1737657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</a:t>
            </a:r>
            <a:r>
              <a:rPr lang="he-IL" sz="1400" b="1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הרשותית</a:t>
            </a: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BCA0D-0FDF-07CB-AAFE-4D3EFC4FB33C}"/>
              </a:ext>
            </a:extLst>
          </p:cNvPr>
          <p:cNvSpPr txBox="1"/>
          <p:nvPr/>
        </p:nvSpPr>
        <p:spPr>
          <a:xfrm>
            <a:off x="6548373" y="4627878"/>
            <a:ext cx="1230755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הון אנושי מקומי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A07E6E-ED91-9FB0-399B-802181291CA6}"/>
              </a:ext>
            </a:extLst>
          </p:cNvPr>
          <p:cNvSpPr txBox="1"/>
          <p:nvPr/>
        </p:nvSpPr>
        <p:spPr>
          <a:xfrm>
            <a:off x="4476341" y="4627878"/>
            <a:ext cx="160455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חברה אזרחית ועסקית</a:t>
            </a:r>
          </a:p>
        </p:txBody>
      </p:sp>
    </p:spTree>
    <p:extLst>
      <p:ext uri="{BB962C8B-B14F-4D97-AF65-F5344CB8AC3E}">
        <p14:creationId xmlns:p14="http://schemas.microsoft.com/office/powerpoint/2010/main" val="361034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DC6A9E44-B3EE-AE0E-00A1-503A969B4C75}"/>
              </a:ext>
            </a:extLst>
          </p:cNvPr>
          <p:cNvSpPr/>
          <p:nvPr/>
        </p:nvSpPr>
        <p:spPr>
          <a:xfrm>
            <a:off x="9093590" y="1988820"/>
            <a:ext cx="2308080" cy="4554576"/>
          </a:xfrm>
          <a:prstGeom prst="roundRect">
            <a:avLst>
              <a:gd name="adj" fmla="val 15280"/>
            </a:avLst>
          </a:prstGeom>
          <a:solidFill>
            <a:srgbClr val="C3C6D7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7CAB11-9065-C531-782A-5660B213A64A}"/>
              </a:ext>
            </a:extLst>
          </p:cNvPr>
          <p:cNvSpPr/>
          <p:nvPr/>
        </p:nvSpPr>
        <p:spPr>
          <a:xfrm>
            <a:off x="9038397" y="2074824"/>
            <a:ext cx="2308080" cy="4468572"/>
          </a:xfrm>
          <a:prstGeom prst="roundRect">
            <a:avLst/>
          </a:prstGeom>
          <a:noFill/>
          <a:ln>
            <a:solidFill>
              <a:srgbClr val="1A2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890E4D-0B6D-784D-A6D9-17705EFF3A0F}"/>
              </a:ext>
            </a:extLst>
          </p:cNvPr>
          <p:cNvGrpSpPr/>
          <p:nvPr/>
        </p:nvGrpSpPr>
        <p:grpSpPr>
          <a:xfrm>
            <a:off x="6509932" y="4695577"/>
            <a:ext cx="2688286" cy="305812"/>
            <a:chOff x="6621980" y="2712832"/>
            <a:chExt cx="2688286" cy="3058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9F6B19-8143-BA70-B4BF-FF2609354E35}"/>
                </a:ext>
              </a:extLst>
            </p:cNvPr>
            <p:cNvCxnSpPr/>
            <p:nvPr/>
          </p:nvCxnSpPr>
          <p:spPr>
            <a:xfrm flipV="1">
              <a:off x="6621980" y="2878079"/>
              <a:ext cx="2500348" cy="20142"/>
            </a:xfrm>
            <a:prstGeom prst="line">
              <a:avLst/>
            </a:prstGeom>
            <a:ln w="12700">
              <a:solidFill>
                <a:srgbClr val="1A2B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DF2FE6-901C-81D1-206D-280953D87F29}"/>
                </a:ext>
              </a:extLst>
            </p:cNvPr>
            <p:cNvGrpSpPr/>
            <p:nvPr/>
          </p:nvGrpSpPr>
          <p:grpSpPr>
            <a:xfrm>
              <a:off x="9004454" y="2712832"/>
              <a:ext cx="305812" cy="305812"/>
              <a:chOff x="9923318" y="2057400"/>
              <a:chExt cx="9144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40D9664-BB20-7460-9E77-2436E6BC31F1}"/>
                  </a:ext>
                </a:extLst>
              </p:cNvPr>
              <p:cNvSpPr/>
              <p:nvPr/>
            </p:nvSpPr>
            <p:spPr>
              <a:xfrm>
                <a:off x="9923318" y="2057400"/>
                <a:ext cx="914400" cy="914400"/>
              </a:xfrm>
              <a:prstGeom prst="ellipse">
                <a:avLst/>
              </a:prstGeom>
              <a:solidFill>
                <a:srgbClr val="1A2B6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A8BF57-FBDB-082E-CBD4-C0DDE57188C5}"/>
                  </a:ext>
                </a:extLst>
              </p:cNvPr>
              <p:cNvSpPr/>
              <p:nvPr/>
            </p:nvSpPr>
            <p:spPr>
              <a:xfrm>
                <a:off x="10007387" y="2141472"/>
                <a:ext cx="746253" cy="746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</p:grp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מיפוי שותפים</a:t>
            </a:r>
          </a:p>
        </p:txBody>
      </p:sp>
      <p:pic>
        <p:nvPicPr>
          <p:cNvPr id="9" name="Picture 8" descr="A white and blue circle with four circles&#10;&#10;Description automatically generated">
            <a:extLst>
              <a:ext uri="{FF2B5EF4-FFF2-40B4-BE49-F238E27FC236}">
                <a16:creationId xmlns:a16="http://schemas.microsoft.com/office/drawing/2014/main" id="{8F5F892A-A139-F836-819C-0ABBD63A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6" y="2138770"/>
            <a:ext cx="3912095" cy="3903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D855F-C4D9-6BE8-1058-CB84F354677D}"/>
              </a:ext>
            </a:extLst>
          </p:cNvPr>
          <p:cNvSpPr txBox="1"/>
          <p:nvPr/>
        </p:nvSpPr>
        <p:spPr>
          <a:xfrm>
            <a:off x="9198218" y="2213282"/>
            <a:ext cx="210030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ועדי הורים 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גננות 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מורים 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מדריכים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תושבים בלתי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r>
              <a:rPr lang="he-IL" sz="16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מעורבים</a:t>
            </a:r>
          </a:p>
          <a:p>
            <a:pPr marL="171450" indent="-171450" algn="r" rtl="1">
              <a:spcAft>
                <a:spcPts val="800"/>
              </a:spcAft>
              <a:buClr>
                <a:srgbClr val="182B6F"/>
              </a:buClr>
              <a:buFont typeface="Courier New" panose="02070309020205020404" pitchFamily="49" charset="0"/>
              <a:buChar char="o"/>
            </a:pPr>
            <a:endParaRPr lang="he-IL" sz="1600" dirty="0">
              <a:solidFill>
                <a:srgbClr val="182B6F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B919B-B082-5574-5F4C-D53C31A319A1}"/>
              </a:ext>
            </a:extLst>
          </p:cNvPr>
          <p:cNvSpPr/>
          <p:nvPr/>
        </p:nvSpPr>
        <p:spPr>
          <a:xfrm>
            <a:off x="6871313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D2B2F-4E39-F7B6-666D-C0B496FB0564}"/>
              </a:ext>
            </a:extLst>
          </p:cNvPr>
          <p:cNvSpPr txBox="1"/>
          <p:nvPr/>
        </p:nvSpPr>
        <p:spPr>
          <a:xfrm>
            <a:off x="6306911" y="2952259"/>
            <a:ext cx="1497782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הארצית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72F1C-B8EA-FB70-C22F-E3BAFB874BB8}"/>
              </a:ext>
            </a:extLst>
          </p:cNvPr>
          <p:cNvSpPr/>
          <p:nvPr/>
        </p:nvSpPr>
        <p:spPr>
          <a:xfrm>
            <a:off x="5181668" y="3239612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EA3DA1-75CD-C226-A572-7F91D32FA347}"/>
              </a:ext>
            </a:extLst>
          </p:cNvPr>
          <p:cNvSpPr/>
          <p:nvPr/>
        </p:nvSpPr>
        <p:spPr>
          <a:xfrm>
            <a:off x="5181668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C40FE-17B4-F471-B54B-7CF74E328487}"/>
              </a:ext>
            </a:extLst>
          </p:cNvPr>
          <p:cNvSpPr/>
          <p:nvPr/>
        </p:nvSpPr>
        <p:spPr>
          <a:xfrm>
            <a:off x="6918206" y="4912426"/>
            <a:ext cx="666893" cy="108570"/>
          </a:xfrm>
          <a:prstGeom prst="rect">
            <a:avLst/>
          </a:prstGeom>
          <a:solidFill>
            <a:srgbClr val="E6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4ABC3-EB0F-DAAB-E399-C8A9E92BF7A8}"/>
              </a:ext>
            </a:extLst>
          </p:cNvPr>
          <p:cNvSpPr txBox="1"/>
          <p:nvPr/>
        </p:nvSpPr>
        <p:spPr>
          <a:xfrm>
            <a:off x="4521302" y="2961862"/>
            <a:ext cx="1737657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שחקנים ברמה </a:t>
            </a:r>
            <a:r>
              <a:rPr lang="he-IL" sz="1400" b="1" dirty="0" err="1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הרשותית</a:t>
            </a: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A1C5B-8752-3083-C9B2-52DA72080878}"/>
              </a:ext>
            </a:extLst>
          </p:cNvPr>
          <p:cNvSpPr txBox="1"/>
          <p:nvPr/>
        </p:nvSpPr>
        <p:spPr>
          <a:xfrm>
            <a:off x="6548373" y="4627878"/>
            <a:ext cx="1230755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הון אנושי מקומי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1C75A4-0B55-290C-77E1-CFB5781C4692}"/>
              </a:ext>
            </a:extLst>
          </p:cNvPr>
          <p:cNvSpPr txBox="1"/>
          <p:nvPr/>
        </p:nvSpPr>
        <p:spPr>
          <a:xfrm>
            <a:off x="4476341" y="4627878"/>
            <a:ext cx="160455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80000"/>
              </a:lnSpc>
              <a:spcAft>
                <a:spcPts val="800"/>
              </a:spcAft>
            </a:pPr>
            <a:r>
              <a:rPr lang="he-IL" sz="1400" b="1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חברה אזרחית ועסקית</a:t>
            </a:r>
          </a:p>
        </p:txBody>
      </p:sp>
    </p:spTree>
    <p:extLst>
      <p:ext uri="{BB962C8B-B14F-4D97-AF65-F5344CB8AC3E}">
        <p14:creationId xmlns:p14="http://schemas.microsoft.com/office/powerpoint/2010/main" val="180355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-2" y="-1"/>
            <a:ext cx="12204879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1841327" y="867013"/>
            <a:ext cx="8020784" cy="266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8: </a:t>
            </a:r>
          </a:p>
          <a:p>
            <a:pPr>
              <a:lnSpc>
                <a:spcPct val="80000"/>
              </a:lnSpc>
              <a:defRPr/>
            </a:pPr>
            <a:r>
              <a:rPr lang="he-IL" sz="69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שותפויות לקידום רצפים חינוכיים ברשות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4058433" y="4147477"/>
            <a:ext cx="5653365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2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–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יוצרים רצפים חינוכיים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90B6334-FF52-EDB4-50C7-6FE1B7C10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7" y="3811987"/>
            <a:ext cx="787400" cy="889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EC48A5B-473F-EE97-6E39-4055C44DD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35" y="769168"/>
            <a:ext cx="921414" cy="885805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F658CCBC-6EEB-2DF2-9F3A-C8B328A41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" y="37169"/>
            <a:ext cx="1194891" cy="11948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380AD7-5EB7-F88E-DF1D-C7580059DEB4}"/>
              </a:ext>
            </a:extLst>
          </p:cNvPr>
          <p:cNvGrpSpPr/>
          <p:nvPr/>
        </p:nvGrpSpPr>
        <p:grpSpPr>
          <a:xfrm>
            <a:off x="-36695" y="241780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C9C68B4C-CEF0-D8A8-E925-EFF8F28A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2F8DC6-6FBA-E9EF-5902-FC005CD8A956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0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מיפוי שותפויות לטובת רצפים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AD79C-B64B-3ADE-3540-80DD5B80E9B2}"/>
              </a:ext>
            </a:extLst>
          </p:cNvPr>
          <p:cNvSpPr txBox="1"/>
          <p:nvPr/>
        </p:nvSpPr>
        <p:spPr>
          <a:xfrm>
            <a:off x="3667761" y="1750054"/>
            <a:ext cx="7351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דוגמה למיפוי שותפות להיבט הלימודי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6B1CFEB-D8C4-4B3F-E9D1-603A88C4F0D5}"/>
              </a:ext>
            </a:extLst>
          </p:cNvPr>
          <p:cNvSpPr/>
          <p:nvPr/>
        </p:nvSpPr>
        <p:spPr>
          <a:xfrm>
            <a:off x="8110330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88CA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C8173-C62B-EBD9-FE2F-720A3CA5B7D7}"/>
              </a:ext>
            </a:extLst>
          </p:cNvPr>
          <p:cNvSpPr/>
          <p:nvPr/>
        </p:nvSpPr>
        <p:spPr>
          <a:xfrm>
            <a:off x="8110330" y="3044870"/>
            <a:ext cx="3114261" cy="2799340"/>
          </a:xfrm>
          <a:prstGeom prst="rect">
            <a:avLst/>
          </a:prstGeom>
          <a:solidFill>
            <a:srgbClr val="88CA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7382814D-AF74-C922-9DF5-BE4B26E90B3B}"/>
              </a:ext>
            </a:extLst>
          </p:cNvPr>
          <p:cNvSpPr/>
          <p:nvPr/>
        </p:nvSpPr>
        <p:spPr>
          <a:xfrm flipV="1">
            <a:off x="8110330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88CA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DB351-E96C-402B-8B40-43CD3BED653E}"/>
              </a:ext>
            </a:extLst>
          </p:cNvPr>
          <p:cNvSpPr txBox="1"/>
          <p:nvPr/>
        </p:nvSpPr>
        <p:spPr>
          <a:xfrm>
            <a:off x="8540949" y="3173811"/>
            <a:ext cx="2478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מורים, מנהלים,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מפקחים, מדריכים מקצועיים,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מרכז </a:t>
            </a:r>
            <a:r>
              <a:rPr kumimoji="0" lang="he-I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פסג"ה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A9D4620E-F956-63FC-D327-6B25C5FA68A8}"/>
              </a:ext>
            </a:extLst>
          </p:cNvPr>
          <p:cNvSpPr/>
          <p:nvPr/>
        </p:nvSpPr>
        <p:spPr>
          <a:xfrm>
            <a:off x="4651188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CF47F-6738-3674-EDE7-8924900EB6A8}"/>
              </a:ext>
            </a:extLst>
          </p:cNvPr>
          <p:cNvSpPr/>
          <p:nvPr/>
        </p:nvSpPr>
        <p:spPr>
          <a:xfrm>
            <a:off x="4651188" y="3044870"/>
            <a:ext cx="3114261" cy="2799340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B02EA59D-7EB6-9350-577B-41D367246840}"/>
              </a:ext>
            </a:extLst>
          </p:cNvPr>
          <p:cNvSpPr/>
          <p:nvPr/>
        </p:nvSpPr>
        <p:spPr>
          <a:xfrm flipV="1">
            <a:off x="4651188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5FDFF-BA5F-6F45-E815-987AE7E1ADD4}"/>
              </a:ext>
            </a:extLst>
          </p:cNvPr>
          <p:cNvSpPr txBox="1"/>
          <p:nvPr/>
        </p:nvSpPr>
        <p:spPr>
          <a:xfrm>
            <a:off x="5114117" y="3173811"/>
            <a:ext cx="2478156" cy="1821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כלל המערכת החינוכית ברשות תהיה מכוונת לקדם בוגר המצויד במיומנויות כלליות כמוגדר במסמך "דמות הבוגר"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6436FF8A-D6E3-0928-ADA4-08D9B936ED9E}"/>
              </a:ext>
            </a:extLst>
          </p:cNvPr>
          <p:cNvSpPr/>
          <p:nvPr/>
        </p:nvSpPr>
        <p:spPr>
          <a:xfrm>
            <a:off x="1192045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0385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5F16B4-5A8F-ADDE-D438-9E843DA71E3B}"/>
              </a:ext>
            </a:extLst>
          </p:cNvPr>
          <p:cNvSpPr/>
          <p:nvPr/>
        </p:nvSpPr>
        <p:spPr>
          <a:xfrm>
            <a:off x="1192047" y="3044870"/>
            <a:ext cx="3114261" cy="2799340"/>
          </a:xfrm>
          <a:prstGeom prst="rect">
            <a:avLst/>
          </a:prstGeom>
          <a:solidFill>
            <a:srgbClr val="0385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AF36367D-40C9-B35B-308B-25C615A7F4C8}"/>
              </a:ext>
            </a:extLst>
          </p:cNvPr>
          <p:cNvSpPr/>
          <p:nvPr/>
        </p:nvSpPr>
        <p:spPr>
          <a:xfrm flipV="1">
            <a:off x="1192045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0385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3D439-AB35-45C0-365D-4504E7B7D2E2}"/>
              </a:ext>
            </a:extLst>
          </p:cNvPr>
          <p:cNvSpPr txBox="1"/>
          <p:nvPr/>
        </p:nvSpPr>
        <p:spPr>
          <a:xfrm>
            <a:off x="1298320" y="3173811"/>
            <a:ext cx="2901709" cy="28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פיתוח מקצועי של מנהלי הרשות המתואם ע"י מפקחות הגיל ומנהלי המח ברשות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הכשרה מקצועית למורים כנ"ל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פיתוח תוכניות פדגוגיות ייעודיות המותאמות להדגשים </a:t>
            </a:r>
            <a:r>
              <a:rPr kumimoji="0" lang="he-IL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הרשותים</a:t>
            </a: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C6DD81-E9F1-940D-2D39-B7434C2CA1FF}"/>
              </a:ext>
            </a:extLst>
          </p:cNvPr>
          <p:cNvSpPr txBox="1"/>
          <p:nvPr/>
        </p:nvSpPr>
        <p:spPr>
          <a:xfrm>
            <a:off x="8633790" y="2347096"/>
            <a:ext cx="206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 השותפים?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5C688C-CF48-5D89-38F3-6B6A1329EA48}"/>
              </a:ext>
            </a:extLst>
          </p:cNvPr>
          <p:cNvSpPr txBox="1"/>
          <p:nvPr/>
        </p:nvSpPr>
        <p:spPr>
          <a:xfrm>
            <a:off x="4843668" y="2347096"/>
            <a:ext cx="2670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הצורך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21A2D-CE2E-B774-0C70-B35B45C7AE3E}"/>
              </a:ext>
            </a:extLst>
          </p:cNvPr>
          <p:cNvSpPr txBox="1"/>
          <p:nvPr/>
        </p:nvSpPr>
        <p:spPr>
          <a:xfrm>
            <a:off x="1629404" y="2347096"/>
            <a:ext cx="2239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המענים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הרשותיים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886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מיפוי שותפויות לטובת רצפים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AD79C-B64B-3ADE-3540-80DD5B80E9B2}"/>
              </a:ext>
            </a:extLst>
          </p:cNvPr>
          <p:cNvSpPr txBox="1"/>
          <p:nvPr/>
        </p:nvSpPr>
        <p:spPr>
          <a:xfrm>
            <a:off x="3667761" y="1750054"/>
            <a:ext cx="7351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דוגמה למיפוי שותפות להיבט הלימודי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6B1CFEB-D8C4-4B3F-E9D1-603A88C4F0D5}"/>
              </a:ext>
            </a:extLst>
          </p:cNvPr>
          <p:cNvSpPr/>
          <p:nvPr/>
        </p:nvSpPr>
        <p:spPr>
          <a:xfrm>
            <a:off x="8110330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E7A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C8173-C62B-EBD9-FE2F-720A3CA5B7D7}"/>
              </a:ext>
            </a:extLst>
          </p:cNvPr>
          <p:cNvSpPr/>
          <p:nvPr/>
        </p:nvSpPr>
        <p:spPr>
          <a:xfrm>
            <a:off x="8110330" y="3044870"/>
            <a:ext cx="3114261" cy="2799340"/>
          </a:xfrm>
          <a:prstGeom prst="rect">
            <a:avLst/>
          </a:prstGeom>
          <a:solidFill>
            <a:srgbClr val="E7A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7382814D-AF74-C922-9DF5-BE4B26E90B3B}"/>
              </a:ext>
            </a:extLst>
          </p:cNvPr>
          <p:cNvSpPr/>
          <p:nvPr/>
        </p:nvSpPr>
        <p:spPr>
          <a:xfrm flipV="1">
            <a:off x="8110330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E7A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DB351-E96C-402B-8B40-43CD3BED653E}"/>
              </a:ext>
            </a:extLst>
          </p:cNvPr>
          <p:cNvSpPr txBox="1"/>
          <p:nvPr/>
        </p:nvSpPr>
        <p:spPr>
          <a:xfrm>
            <a:off x="8540949" y="3173811"/>
            <a:ext cx="2478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מורים, הורים, תלמידים, אקדמיה, עובדת סוציאלית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A9D4620E-F956-63FC-D327-6B25C5FA68A8}"/>
              </a:ext>
            </a:extLst>
          </p:cNvPr>
          <p:cNvSpPr/>
          <p:nvPr/>
        </p:nvSpPr>
        <p:spPr>
          <a:xfrm>
            <a:off x="4651188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C73C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CF47F-6738-3674-EDE7-8924900EB6A8}"/>
              </a:ext>
            </a:extLst>
          </p:cNvPr>
          <p:cNvSpPr/>
          <p:nvPr/>
        </p:nvSpPr>
        <p:spPr>
          <a:xfrm>
            <a:off x="4651188" y="3044870"/>
            <a:ext cx="3114261" cy="2799340"/>
          </a:xfrm>
          <a:prstGeom prst="rect">
            <a:avLst/>
          </a:prstGeom>
          <a:solidFill>
            <a:srgbClr val="C73C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B02EA59D-7EB6-9350-577B-41D367246840}"/>
              </a:ext>
            </a:extLst>
          </p:cNvPr>
          <p:cNvSpPr/>
          <p:nvPr/>
        </p:nvSpPr>
        <p:spPr>
          <a:xfrm flipV="1">
            <a:off x="4651188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C73C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5FDFF-BA5F-6F45-E815-987AE7E1ADD4}"/>
              </a:ext>
            </a:extLst>
          </p:cNvPr>
          <p:cNvSpPr txBox="1"/>
          <p:nvPr/>
        </p:nvSpPr>
        <p:spPr>
          <a:xfrm>
            <a:off x="5114117" y="3173811"/>
            <a:ext cx="2478156" cy="132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לצייד את התלמידים במיומנויות הדרושות כדי לבנות מערכות יחסים חיוביות ולהתמודד ביעילות עם קונפליקטים</a:t>
            </a: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6436FF8A-D6E3-0928-ADA4-08D9B936ED9E}"/>
              </a:ext>
            </a:extLst>
          </p:cNvPr>
          <p:cNvSpPr/>
          <p:nvPr/>
        </p:nvSpPr>
        <p:spPr>
          <a:xfrm>
            <a:off x="1192045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932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5F16B4-5A8F-ADDE-D438-9E843DA71E3B}"/>
              </a:ext>
            </a:extLst>
          </p:cNvPr>
          <p:cNvSpPr/>
          <p:nvPr/>
        </p:nvSpPr>
        <p:spPr>
          <a:xfrm>
            <a:off x="1192047" y="3044870"/>
            <a:ext cx="3114261" cy="2799340"/>
          </a:xfrm>
          <a:prstGeom prst="rect">
            <a:avLst/>
          </a:prstGeom>
          <a:solidFill>
            <a:srgbClr val="932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AF36367D-40C9-B35B-308B-25C615A7F4C8}"/>
              </a:ext>
            </a:extLst>
          </p:cNvPr>
          <p:cNvSpPr/>
          <p:nvPr/>
        </p:nvSpPr>
        <p:spPr>
          <a:xfrm flipV="1">
            <a:off x="1192045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932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3D439-AB35-45C0-365D-4504E7B7D2E2}"/>
              </a:ext>
            </a:extLst>
          </p:cNvPr>
          <p:cNvSpPr txBox="1"/>
          <p:nvPr/>
        </p:nvSpPr>
        <p:spPr>
          <a:xfrm>
            <a:off x="1298320" y="3173811"/>
            <a:ext cx="2901709" cy="256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סדרת מפגשים לטיפוח יחסים בריאים להורים 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הכשרה מקצועית למורים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תוכנית חונכות אישית שבה נערים מהתיכון חונכים ילדים מבית הספר היסודי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מיזם מעורבות אישית בקהילה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4F80B-24A6-6543-FF97-86B56A03EE1F}"/>
              </a:ext>
            </a:extLst>
          </p:cNvPr>
          <p:cNvSpPr txBox="1"/>
          <p:nvPr/>
        </p:nvSpPr>
        <p:spPr>
          <a:xfrm>
            <a:off x="8633790" y="2347096"/>
            <a:ext cx="206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 השותפים?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25B68-94C2-06A7-3A1F-CEA10DF0F46C}"/>
              </a:ext>
            </a:extLst>
          </p:cNvPr>
          <p:cNvSpPr txBox="1"/>
          <p:nvPr/>
        </p:nvSpPr>
        <p:spPr>
          <a:xfrm>
            <a:off x="4843668" y="2347096"/>
            <a:ext cx="2670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הצורך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7B9D3-2E61-DD90-AD70-080E9FD5C30B}"/>
              </a:ext>
            </a:extLst>
          </p:cNvPr>
          <p:cNvSpPr txBox="1"/>
          <p:nvPr/>
        </p:nvSpPr>
        <p:spPr>
          <a:xfrm>
            <a:off x="1629404" y="2347096"/>
            <a:ext cx="2239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המענים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הרשותיים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3222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מיפוי שותפויות לטובת רצפים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AD79C-B64B-3ADE-3540-80DD5B80E9B2}"/>
              </a:ext>
            </a:extLst>
          </p:cNvPr>
          <p:cNvSpPr txBox="1"/>
          <p:nvPr/>
        </p:nvSpPr>
        <p:spPr>
          <a:xfrm>
            <a:off x="3667761" y="1750054"/>
            <a:ext cx="7351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דוגמה למיפוי שותפות להיבט הלימודי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6B1CFEB-D8C4-4B3F-E9D1-603A88C4F0D5}"/>
              </a:ext>
            </a:extLst>
          </p:cNvPr>
          <p:cNvSpPr/>
          <p:nvPr/>
        </p:nvSpPr>
        <p:spPr>
          <a:xfrm>
            <a:off x="8110330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C2D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C8173-C62B-EBD9-FE2F-720A3CA5B7D7}"/>
              </a:ext>
            </a:extLst>
          </p:cNvPr>
          <p:cNvSpPr/>
          <p:nvPr/>
        </p:nvSpPr>
        <p:spPr>
          <a:xfrm>
            <a:off x="8110330" y="3044870"/>
            <a:ext cx="3114261" cy="2799340"/>
          </a:xfrm>
          <a:prstGeom prst="rect">
            <a:avLst/>
          </a:prstGeom>
          <a:solidFill>
            <a:srgbClr val="C2D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7382814D-AF74-C922-9DF5-BE4B26E90B3B}"/>
              </a:ext>
            </a:extLst>
          </p:cNvPr>
          <p:cNvSpPr/>
          <p:nvPr/>
        </p:nvSpPr>
        <p:spPr>
          <a:xfrm flipV="1">
            <a:off x="8110330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C2D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57112-9521-96CA-E1DA-3DAFA1638609}"/>
              </a:ext>
            </a:extLst>
          </p:cNvPr>
          <p:cNvSpPr txBox="1"/>
          <p:nvPr/>
        </p:nvSpPr>
        <p:spPr>
          <a:xfrm>
            <a:off x="8633790" y="2347096"/>
            <a:ext cx="206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מי השותפים?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DB351-E96C-402B-8B40-43CD3BED653E}"/>
              </a:ext>
            </a:extLst>
          </p:cNvPr>
          <p:cNvSpPr txBox="1"/>
          <p:nvPr/>
        </p:nvSpPr>
        <p:spPr>
          <a:xfrm>
            <a:off x="8540949" y="3173811"/>
            <a:ext cx="2478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מורים, מנהלים,</a:t>
            </a:r>
          </a:p>
          <a:p>
            <a:pPr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מפקחים, מדריכים מקצועיים,</a:t>
            </a:r>
          </a:p>
          <a:p>
            <a:pPr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מרכז </a:t>
            </a:r>
            <a:r>
              <a:rPr kumimoji="0" lang="he-I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פסג"ה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, שפ"ח, יועצות חינוכיות, הורים</a:t>
            </a:r>
          </a:p>
          <a:p>
            <a:pPr>
              <a:defRPr/>
            </a:pP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A9D4620E-F956-63FC-D327-6B25C5FA68A8}"/>
              </a:ext>
            </a:extLst>
          </p:cNvPr>
          <p:cNvSpPr/>
          <p:nvPr/>
        </p:nvSpPr>
        <p:spPr>
          <a:xfrm>
            <a:off x="4651188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9FB8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CF47F-6738-3674-EDE7-8924900EB6A8}"/>
              </a:ext>
            </a:extLst>
          </p:cNvPr>
          <p:cNvSpPr/>
          <p:nvPr/>
        </p:nvSpPr>
        <p:spPr>
          <a:xfrm>
            <a:off x="4651188" y="3044870"/>
            <a:ext cx="3114261" cy="2799340"/>
          </a:xfrm>
          <a:prstGeom prst="rect">
            <a:avLst/>
          </a:prstGeom>
          <a:solidFill>
            <a:srgbClr val="9FB8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B02EA59D-7EB6-9350-577B-41D367246840}"/>
              </a:ext>
            </a:extLst>
          </p:cNvPr>
          <p:cNvSpPr/>
          <p:nvPr/>
        </p:nvSpPr>
        <p:spPr>
          <a:xfrm flipV="1">
            <a:off x="4651188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9FB8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7B9A5-FFDC-C5DF-542D-344A78B5C6DB}"/>
              </a:ext>
            </a:extLst>
          </p:cNvPr>
          <p:cNvSpPr txBox="1"/>
          <p:nvPr/>
        </p:nvSpPr>
        <p:spPr>
          <a:xfrm>
            <a:off x="4843668" y="2347096"/>
            <a:ext cx="2670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הצורך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5FDFF-BA5F-6F45-E815-987AE7E1ADD4}"/>
              </a:ext>
            </a:extLst>
          </p:cNvPr>
          <p:cNvSpPr txBox="1"/>
          <p:nvPr/>
        </p:nvSpPr>
        <p:spPr>
          <a:xfrm>
            <a:off x="5114117" y="3173811"/>
            <a:ext cx="2478156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כלל המערכת החינוכית ברשות תהיה מכוונת לקדם בוגר המצויד במיומנויות תוך אישיות ובינאישיות כמוגדר במסמך "דמות הבוגר"</a:t>
            </a: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6436FF8A-D6E3-0928-ADA4-08D9B936ED9E}"/>
              </a:ext>
            </a:extLst>
          </p:cNvPr>
          <p:cNvSpPr/>
          <p:nvPr/>
        </p:nvSpPr>
        <p:spPr>
          <a:xfrm>
            <a:off x="1192045" y="2305878"/>
            <a:ext cx="3114261" cy="636104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8BA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5F16B4-5A8F-ADDE-D438-9E843DA71E3B}"/>
              </a:ext>
            </a:extLst>
          </p:cNvPr>
          <p:cNvSpPr/>
          <p:nvPr/>
        </p:nvSpPr>
        <p:spPr>
          <a:xfrm>
            <a:off x="1192047" y="3044870"/>
            <a:ext cx="3114261" cy="2799340"/>
          </a:xfrm>
          <a:prstGeom prst="rect">
            <a:avLst/>
          </a:prstGeom>
          <a:solidFill>
            <a:srgbClr val="8BA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AF36367D-40C9-B35B-308B-25C615A7F4C8}"/>
              </a:ext>
            </a:extLst>
          </p:cNvPr>
          <p:cNvSpPr/>
          <p:nvPr/>
        </p:nvSpPr>
        <p:spPr>
          <a:xfrm flipV="1">
            <a:off x="1192045" y="5947098"/>
            <a:ext cx="3114261" cy="318052"/>
          </a:xfrm>
          <a:prstGeom prst="round2SameRect">
            <a:avLst>
              <a:gd name="adj1" fmla="val 37500"/>
              <a:gd name="adj2" fmla="val 0"/>
            </a:avLst>
          </a:prstGeom>
          <a:solidFill>
            <a:srgbClr val="8BA3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AFDA7-282B-E40D-FDB2-B4AFF0DB47F5}"/>
              </a:ext>
            </a:extLst>
          </p:cNvPr>
          <p:cNvSpPr txBox="1"/>
          <p:nvPr/>
        </p:nvSpPr>
        <p:spPr>
          <a:xfrm>
            <a:off x="1629404" y="2347096"/>
            <a:ext cx="2239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המענים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הרשותיים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3D439-AB35-45C0-365D-4504E7B7D2E2}"/>
              </a:ext>
            </a:extLst>
          </p:cNvPr>
          <p:cNvSpPr txBox="1"/>
          <p:nvPr/>
        </p:nvSpPr>
        <p:spPr>
          <a:xfrm>
            <a:off x="1298320" y="3173811"/>
            <a:ext cx="2901709" cy="256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תוכניות מקומיות לפיתוח מיומנויות תוך אישיות כחלק מגפן רשותי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הכשרה מקצועית למורים /יועצות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 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סדנאות משותפות להורים ומורים</a:t>
            </a:r>
          </a:p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31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95DC3260-730F-9B6E-FED7-F9AB9EE5F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073497" y="276355"/>
            <a:ext cx="67188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תובנות והמלצות ליישום</a:t>
            </a:r>
            <a:r>
              <a:rPr lang="en-US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674F5A-A2F9-88DF-6452-4ACA99CAD954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7" name="Picture 6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AF9C998B-FB9C-449D-5B3A-620F9A20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6D522-5281-26F3-F4D6-73C41A69263D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D395022-BC85-A01E-7C9D-67C1239CB5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E9029-8383-0309-854A-E78C371545DC}"/>
              </a:ext>
            </a:extLst>
          </p:cNvPr>
          <p:cNvSpPr txBox="1"/>
          <p:nvPr/>
        </p:nvSpPr>
        <p:spPr>
          <a:xfrm>
            <a:off x="2344189" y="1766155"/>
            <a:ext cx="8977747" cy="438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rgbClr val="182A6E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נסחו המלצות </a:t>
            </a:r>
            <a:r>
              <a:rPr lang="he-IL" sz="2200" b="1" kern="100" dirty="0">
                <a:solidFill>
                  <a:srgbClr val="182A6E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להידוק הרצפים </a:t>
            </a:r>
            <a:r>
              <a:rPr lang="he-IL" sz="2200" b="1" kern="100" dirty="0">
                <a:solidFill>
                  <a:srgbClr val="182A6E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להמשך מימוש בתוכנית השנתית</a:t>
            </a:r>
          </a:p>
        </p:txBody>
      </p:sp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26A9BF58-D79E-9B5C-3C79-31BC829C3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259">
            <a:off x="8621206" y="3261917"/>
            <a:ext cx="2057190" cy="2109669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8270E3FA-C611-53F4-2E3E-91B86C875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75" y="3258649"/>
            <a:ext cx="2057190" cy="210966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57055130-2F20-66D2-9858-DAED3CC2F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356">
            <a:off x="1955782" y="3240361"/>
            <a:ext cx="2057190" cy="2109669"/>
          </a:xfrm>
          <a:prstGeom prst="rect">
            <a:avLst/>
          </a:prstGeom>
        </p:spPr>
      </p:pic>
      <p:pic>
        <p:nvPicPr>
          <p:cNvPr id="14" name="Picture 13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E75E6A4-C755-1941-56F6-E3164DCD7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503">
            <a:off x="2654155" y="3156023"/>
            <a:ext cx="451062" cy="251554"/>
          </a:xfrm>
          <a:prstGeom prst="rect">
            <a:avLst/>
          </a:prstGeom>
        </p:spPr>
      </p:pic>
      <p:pic>
        <p:nvPicPr>
          <p:cNvPr id="16" name="Picture 15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3FBE0FF-ED32-8924-95EB-33868C75A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622">
            <a:off x="6052976" y="3199117"/>
            <a:ext cx="451062" cy="25155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3FBC6632-5B92-8104-ED97-AE88BBA65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25" y="3152536"/>
            <a:ext cx="451062" cy="2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5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26D57-4F54-A489-F1FD-5D2A01B5A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5" t="6459"/>
          <a:stretch/>
        </p:blipFill>
        <p:spPr>
          <a:xfrm>
            <a:off x="0" y="0"/>
            <a:ext cx="12228695" cy="6858000"/>
          </a:xfrm>
          <a:prstGeom prst="rect">
            <a:avLst/>
          </a:prstGeom>
        </p:spPr>
      </p:pic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8366301" y="2453988"/>
            <a:ext cx="3825699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תודה</a:t>
            </a: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A53A7E-17D8-463B-7B33-B05048431A1D}"/>
              </a:ext>
            </a:extLst>
          </p:cNvPr>
          <p:cNvGrpSpPr/>
          <p:nvPr/>
        </p:nvGrpSpPr>
        <p:grpSpPr>
          <a:xfrm>
            <a:off x="-446017" y="200180"/>
            <a:ext cx="2336209" cy="1327516"/>
            <a:chOff x="-70992" y="261692"/>
            <a:chExt cx="2042469" cy="1160603"/>
          </a:xfrm>
        </p:grpSpPr>
        <p:pic>
          <p:nvPicPr>
            <p:cNvPr id="5" name="Picture 4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977537A1-C2C6-8085-4578-01585620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ED7170-2BCD-0109-B7C0-B169FFE7FA60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71103E-BC29-4442-BA22-DE995B92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75483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11E473-0C1A-0021-E0F0-4D782AB46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D0633-B22C-0C23-CE89-413F1821E8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773078"/>
            <a:ext cx="12192000" cy="78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161939" y="290555"/>
            <a:ext cx="6400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רצפים במסע הלמידה שלנו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E9CFCF-405A-AB58-0230-2F6DD1767EF3}"/>
              </a:ext>
            </a:extLst>
          </p:cNvPr>
          <p:cNvSpPr txBox="1"/>
          <p:nvPr/>
        </p:nvSpPr>
        <p:spPr>
          <a:xfrm>
            <a:off x="1444719" y="2126275"/>
            <a:ext cx="303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5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FE0B24-8813-E631-7ACC-908750DD2B4B}"/>
              </a:ext>
            </a:extLst>
          </p:cNvPr>
          <p:cNvSpPr txBox="1"/>
          <p:nvPr/>
        </p:nvSpPr>
        <p:spPr>
          <a:xfrm>
            <a:off x="3246438" y="1462915"/>
            <a:ext cx="569912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42C5C"/>
              </a:buClr>
              <a:defRPr/>
            </a:pPr>
            <a:r>
              <a:rPr lang="he-IL" sz="4000" b="1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מה איפשר להם להתקיים?</a:t>
            </a:r>
            <a:endParaRPr lang="en-US" sz="4000" b="1" dirty="0">
              <a:solidFill>
                <a:srgbClr val="932C5C"/>
              </a:solidFill>
              <a:latin typeface="Assistant" pitchFamily="2" charset="-79"/>
              <a:cs typeface="Assistant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51319-20C0-A2E1-F95D-AE7B9ED4A037}"/>
              </a:ext>
            </a:extLst>
          </p:cNvPr>
          <p:cNvGrpSpPr/>
          <p:nvPr/>
        </p:nvGrpSpPr>
        <p:grpSpPr>
          <a:xfrm>
            <a:off x="-349765" y="198874"/>
            <a:ext cx="2336209" cy="1327516"/>
            <a:chOff x="-70992" y="261692"/>
            <a:chExt cx="2042469" cy="1160603"/>
          </a:xfrm>
        </p:grpSpPr>
        <p:pic>
          <p:nvPicPr>
            <p:cNvPr id="16" name="Picture 1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E3C3D7D6-32F0-F4EC-1A39-9E587E45E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26F73C-34D1-6CC7-9790-BD5BD734D918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206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1C5B07-105A-08A9-E99A-21F40766AE69}"/>
              </a:ext>
            </a:extLst>
          </p:cNvPr>
          <p:cNvSpPr txBox="1"/>
          <p:nvPr/>
        </p:nvSpPr>
        <p:spPr>
          <a:xfrm>
            <a:off x="-930841" y="976558"/>
            <a:ext cx="12551079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1A2B6F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רצף חינוכי </a:t>
            </a: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=</a:t>
            </a: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1A2B6F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 </a:t>
            </a:r>
            <a:r>
              <a:rPr lang="he-IL" sz="4000" b="1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התקדמות קוהרנטית של חוויות למידה </a:t>
            </a:r>
          </a:p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3D0633-B22C-0C23-CE89-413F1821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773078"/>
            <a:ext cx="12192000" cy="787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CA5AF9-CF56-03F9-8094-1F5F999BF0A1}"/>
              </a:ext>
            </a:extLst>
          </p:cNvPr>
          <p:cNvGrpSpPr/>
          <p:nvPr/>
        </p:nvGrpSpPr>
        <p:grpSpPr>
          <a:xfrm>
            <a:off x="-190413" y="110666"/>
            <a:ext cx="2091937" cy="1251223"/>
            <a:chOff x="-70992" y="261692"/>
            <a:chExt cx="2042469" cy="1160603"/>
          </a:xfrm>
        </p:grpSpPr>
        <p:pic>
          <p:nvPicPr>
            <p:cNvPr id="4" name="Picture 3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6D8B8AC6-A111-BF1D-ACF7-7FF21EA6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173126-270A-50BC-D436-A378D340DE7F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03C607-E52A-02FF-DB3F-C5E9AD555E4C}"/>
              </a:ext>
            </a:extLst>
          </p:cNvPr>
          <p:cNvSpPr txBox="1"/>
          <p:nvPr/>
        </p:nvSpPr>
        <p:spPr>
          <a:xfrm>
            <a:off x="346651" y="1877853"/>
            <a:ext cx="11258811" cy="273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רצף חינוכי כולל </a:t>
            </a:r>
            <a:r>
              <a:rPr lang="he-IL" sz="400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פיתוח מתמשך של רכישת ידע ומיומנויות </a:t>
            </a: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במהלך המסע החינוכי של התלמיד.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רצף חינוכי נועד גם להבטיח </a:t>
            </a:r>
            <a:r>
              <a:rPr lang="he-IL" sz="400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מעבר חלק </a:t>
            </a: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בין מערכת חינוכית אחת לאחרת, </a:t>
            </a:r>
            <a:endParaRPr lang="en-US" sz="3000" dirty="0">
              <a:solidFill>
                <a:srgbClr val="932C5C"/>
              </a:solidFill>
              <a:latin typeface="Assistant" pitchFamily="2" charset="-79"/>
              <a:cs typeface="Assistant" pitchFamily="2" charset="-79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ולספק לתלמידים </a:t>
            </a:r>
            <a:r>
              <a:rPr lang="he-IL" sz="400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בסיס מוצק </a:t>
            </a:r>
            <a:r>
              <a:rPr lang="he-IL" sz="3000" dirty="0">
                <a:solidFill>
                  <a:srgbClr val="932C5C"/>
                </a:solidFill>
                <a:latin typeface="Assistant" pitchFamily="2" charset="-79"/>
                <a:cs typeface="Assistant" pitchFamily="2" charset="-79"/>
              </a:rPr>
              <a:t>שיוכלו להישען עליו ככל שהם מתקדמים.</a:t>
            </a:r>
            <a:endParaRPr lang="en-US" sz="3000" dirty="0">
              <a:solidFill>
                <a:srgbClr val="932C5C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C3396-4E33-4A85-BAA2-E13DD37E4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74978"/>
            <a:ext cx="12192000" cy="22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איך יוצרים רצף חינוכי?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1" name="Picture 20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CB85674C-CE1B-1DD0-C5D5-AAC7052D4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90" y="3138512"/>
            <a:ext cx="619132" cy="619132"/>
          </a:xfrm>
          <a:prstGeom prst="rect">
            <a:avLst/>
          </a:prstGeom>
        </p:spPr>
      </p:pic>
      <p:pic>
        <p:nvPicPr>
          <p:cNvPr id="23" name="Picture 22" descr="A blue and black rectangular object&#10;&#10;Description automatically generated">
            <a:extLst>
              <a:ext uri="{FF2B5EF4-FFF2-40B4-BE49-F238E27FC236}">
                <a16:creationId xmlns:a16="http://schemas.microsoft.com/office/drawing/2014/main" id="{15F9BDC7-2A03-4D16-A439-CB90BDA8F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75" y="3253836"/>
            <a:ext cx="619132" cy="408707"/>
          </a:xfrm>
          <a:prstGeom prst="rect">
            <a:avLst/>
          </a:prstGeom>
        </p:spPr>
      </p:pic>
      <p:pic>
        <p:nvPicPr>
          <p:cNvPr id="24" name="Picture 23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E9CB8085-BAD2-3543-3F05-69B7E957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96" y="3148624"/>
            <a:ext cx="619132" cy="6191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00FCC5D-7ED2-F35B-907B-C19185E64279}"/>
              </a:ext>
            </a:extLst>
          </p:cNvPr>
          <p:cNvGrpSpPr/>
          <p:nvPr/>
        </p:nvGrpSpPr>
        <p:grpSpPr>
          <a:xfrm>
            <a:off x="9155784" y="2639083"/>
            <a:ext cx="2067340" cy="1579833"/>
            <a:chOff x="9155784" y="2639083"/>
            <a:chExt cx="2067340" cy="15798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3CF8B0-2D15-1094-ED68-5AFB6BFFF082}"/>
                </a:ext>
              </a:extLst>
            </p:cNvPr>
            <p:cNvGrpSpPr/>
            <p:nvPr/>
          </p:nvGrpSpPr>
          <p:grpSpPr>
            <a:xfrm>
              <a:off x="9418619" y="2639083"/>
              <a:ext cx="1545961" cy="1579833"/>
              <a:chOff x="10243271" y="4917544"/>
              <a:chExt cx="874072" cy="89322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1520AF-6AC9-4109-6F00-08003C1D57B8}"/>
                  </a:ext>
                </a:extLst>
              </p:cNvPr>
              <p:cNvSpPr/>
              <p:nvPr/>
            </p:nvSpPr>
            <p:spPr>
              <a:xfrm rot="3424965">
                <a:off x="10267492" y="4917544"/>
                <a:ext cx="849851" cy="849851"/>
              </a:xfrm>
              <a:prstGeom prst="ellipse">
                <a:avLst/>
              </a:prstGeom>
              <a:solidFill>
                <a:srgbClr val="0285B7">
                  <a:alpha val="21961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>
                  <a:solidFill>
                    <a:srgbClr val="192B6F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3389454-E23A-64BE-A5DA-659092E9EF7A}"/>
                  </a:ext>
                </a:extLst>
              </p:cNvPr>
              <p:cNvSpPr/>
              <p:nvPr/>
            </p:nvSpPr>
            <p:spPr>
              <a:xfrm rot="3427992">
                <a:off x="10243271" y="4939118"/>
                <a:ext cx="871647" cy="871647"/>
              </a:xfrm>
              <a:prstGeom prst="ellipse">
                <a:avLst/>
              </a:prstGeom>
              <a:noFill/>
              <a:ln w="19050">
                <a:solidFill>
                  <a:srgbClr val="0285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A14F5-F0AE-4464-B98A-50B0EF0B2B2B}"/>
                </a:ext>
              </a:extLst>
            </p:cNvPr>
            <p:cNvSpPr txBox="1"/>
            <p:nvPr/>
          </p:nvSpPr>
          <p:spPr>
            <a:xfrm>
              <a:off x="9155784" y="3309961"/>
              <a:ext cx="2067340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285B7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רצף חינוכי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DEA918-09BD-859A-FCEC-21DCB07E778B}"/>
              </a:ext>
            </a:extLst>
          </p:cNvPr>
          <p:cNvGrpSpPr/>
          <p:nvPr/>
        </p:nvGrpSpPr>
        <p:grpSpPr>
          <a:xfrm>
            <a:off x="6547560" y="2639083"/>
            <a:ext cx="2067340" cy="1584888"/>
            <a:chOff x="6547560" y="2639083"/>
            <a:chExt cx="2067340" cy="15848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FC7B35-0AB2-5852-0419-5E12CCBA5292}"/>
                </a:ext>
              </a:extLst>
            </p:cNvPr>
            <p:cNvGrpSpPr/>
            <p:nvPr/>
          </p:nvGrpSpPr>
          <p:grpSpPr>
            <a:xfrm>
              <a:off x="6794927" y="2639083"/>
              <a:ext cx="1548187" cy="1584888"/>
              <a:chOff x="4652509" y="4922801"/>
              <a:chExt cx="875331" cy="89607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4FD13A1-6583-19A6-29D0-E9BF602E9235}"/>
                  </a:ext>
                </a:extLst>
              </p:cNvPr>
              <p:cNvSpPr/>
              <p:nvPr/>
            </p:nvSpPr>
            <p:spPr>
              <a:xfrm rot="3424965">
                <a:off x="4677989" y="4922801"/>
                <a:ext cx="849851" cy="849851"/>
              </a:xfrm>
              <a:prstGeom prst="ellipse">
                <a:avLst/>
              </a:prstGeom>
              <a:solidFill>
                <a:srgbClr val="F5931D">
                  <a:alpha val="21961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>
                  <a:solidFill>
                    <a:srgbClr val="192B6F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866D1F6-6CEE-E40D-5BC1-49E64A35F247}"/>
                  </a:ext>
                </a:extLst>
              </p:cNvPr>
              <p:cNvSpPr/>
              <p:nvPr/>
            </p:nvSpPr>
            <p:spPr>
              <a:xfrm rot="3165911">
                <a:off x="4652509" y="4947234"/>
                <a:ext cx="871646" cy="871646"/>
              </a:xfrm>
              <a:prstGeom prst="ellipse">
                <a:avLst/>
              </a:prstGeom>
              <a:noFill/>
              <a:ln w="19050">
                <a:solidFill>
                  <a:srgbClr val="F593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>
                  <a:solidFill>
                    <a:srgbClr val="F5931D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E62070-A421-5F71-5224-09313672018B}"/>
                </a:ext>
              </a:extLst>
            </p:cNvPr>
            <p:cNvSpPr txBox="1"/>
            <p:nvPr/>
          </p:nvSpPr>
          <p:spPr>
            <a:xfrm>
              <a:off x="6547560" y="3316983"/>
              <a:ext cx="2067340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6941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רצף חברתי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F6B7F8-B137-7FC9-A79E-0B866BCA6900}"/>
              </a:ext>
            </a:extLst>
          </p:cNvPr>
          <p:cNvGrpSpPr/>
          <p:nvPr/>
        </p:nvGrpSpPr>
        <p:grpSpPr>
          <a:xfrm>
            <a:off x="3919669" y="2639083"/>
            <a:ext cx="2067340" cy="1579833"/>
            <a:chOff x="3919669" y="2639083"/>
            <a:chExt cx="2067340" cy="15798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3493ED-DAD1-82CC-F843-5C35F57CF2E5}"/>
                </a:ext>
              </a:extLst>
            </p:cNvPr>
            <p:cNvGrpSpPr/>
            <p:nvPr/>
          </p:nvGrpSpPr>
          <p:grpSpPr>
            <a:xfrm>
              <a:off x="4177751" y="2639083"/>
              <a:ext cx="1541672" cy="1579833"/>
              <a:chOff x="10243271" y="4917544"/>
              <a:chExt cx="871647" cy="89322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A22A1F-5E2D-22CF-23B9-0AFA28EA4EF8}"/>
                  </a:ext>
                </a:extLst>
              </p:cNvPr>
              <p:cNvSpPr/>
              <p:nvPr/>
            </p:nvSpPr>
            <p:spPr>
              <a:xfrm rot="3424965">
                <a:off x="10260599" y="4917544"/>
                <a:ext cx="849851" cy="849851"/>
              </a:xfrm>
              <a:prstGeom prst="ellipse">
                <a:avLst/>
              </a:prstGeom>
              <a:solidFill>
                <a:srgbClr val="192B6F">
                  <a:alpha val="21961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>
                  <a:solidFill>
                    <a:srgbClr val="192B6F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B232EE2-25E3-5A65-4473-90969C029B42}"/>
                  </a:ext>
                </a:extLst>
              </p:cNvPr>
              <p:cNvSpPr/>
              <p:nvPr/>
            </p:nvSpPr>
            <p:spPr>
              <a:xfrm rot="3427992">
                <a:off x="10243271" y="4939118"/>
                <a:ext cx="871647" cy="871647"/>
              </a:xfrm>
              <a:prstGeom prst="ellipse">
                <a:avLst/>
              </a:prstGeom>
              <a:noFill/>
              <a:ln w="19050">
                <a:solidFill>
                  <a:srgbClr val="192B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717C4D-1C9C-146F-D50A-1DDA3194C0A9}"/>
                </a:ext>
              </a:extLst>
            </p:cNvPr>
            <p:cNvSpPr txBox="1"/>
            <p:nvPr/>
          </p:nvSpPr>
          <p:spPr>
            <a:xfrm>
              <a:off x="3919669" y="3302939"/>
              <a:ext cx="2067340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1A2B6F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רצף רגשי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A3A27-4FBE-E9CE-992C-7DF28AA242AA}"/>
              </a:ext>
            </a:extLst>
          </p:cNvPr>
          <p:cNvGrpSpPr/>
          <p:nvPr/>
        </p:nvGrpSpPr>
        <p:grpSpPr>
          <a:xfrm>
            <a:off x="1311445" y="2639083"/>
            <a:ext cx="2067340" cy="1562392"/>
            <a:chOff x="1311445" y="2639083"/>
            <a:chExt cx="2067340" cy="15623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18DB2D-2597-051B-75FC-44AA0D4AC07C}"/>
                </a:ext>
              </a:extLst>
            </p:cNvPr>
            <p:cNvGrpSpPr/>
            <p:nvPr/>
          </p:nvGrpSpPr>
          <p:grpSpPr>
            <a:xfrm>
              <a:off x="1559552" y="2639083"/>
              <a:ext cx="1542695" cy="1562392"/>
              <a:chOff x="10243110" y="2726142"/>
              <a:chExt cx="862824" cy="87384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048141F-9D36-34AE-6FD8-78137FF43CA8}"/>
                  </a:ext>
                </a:extLst>
              </p:cNvPr>
              <p:cNvSpPr/>
              <p:nvPr/>
            </p:nvSpPr>
            <p:spPr>
              <a:xfrm rot="3424965">
                <a:off x="10256083" y="2726142"/>
                <a:ext cx="849851" cy="849851"/>
              </a:xfrm>
              <a:prstGeom prst="ellipse">
                <a:avLst/>
              </a:prstGeom>
              <a:solidFill>
                <a:srgbClr val="932C5C">
                  <a:alpha val="21961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7211A75-F80C-1FC6-6881-69289794D05D}"/>
                  </a:ext>
                </a:extLst>
              </p:cNvPr>
              <p:cNvSpPr/>
              <p:nvPr/>
            </p:nvSpPr>
            <p:spPr>
              <a:xfrm rot="3424965">
                <a:off x="10243110" y="2750132"/>
                <a:ext cx="849851" cy="849851"/>
              </a:xfrm>
              <a:prstGeom prst="ellipse">
                <a:avLst/>
              </a:prstGeom>
              <a:noFill/>
              <a:ln w="19050">
                <a:solidFill>
                  <a:srgbClr val="932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147081-E944-698C-7BE0-A9525B6777F1}"/>
                </a:ext>
              </a:extLst>
            </p:cNvPr>
            <p:cNvSpPr txBox="1"/>
            <p:nvPr/>
          </p:nvSpPr>
          <p:spPr>
            <a:xfrm>
              <a:off x="1311445" y="3309961"/>
              <a:ext cx="2067340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4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רצף לימודי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48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0098D1E-607F-9B5C-D235-A1200E930C02}"/>
              </a:ext>
            </a:extLst>
          </p:cNvPr>
          <p:cNvCxnSpPr>
            <a:cxnSpLocks/>
            <a:stCxn id="37" idx="4"/>
          </p:cNvCxnSpPr>
          <p:nvPr/>
        </p:nvCxnSpPr>
        <p:spPr>
          <a:xfrm>
            <a:off x="10683045" y="2171914"/>
            <a:ext cx="15392" cy="2077188"/>
          </a:xfrm>
          <a:prstGeom prst="line">
            <a:avLst/>
          </a:prstGeom>
          <a:ln w="12700">
            <a:solidFill>
              <a:srgbClr val="686C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C675C6-FFFA-B903-BAF3-DE095C946E94}"/>
              </a:ext>
            </a:extLst>
          </p:cNvPr>
          <p:cNvSpPr txBox="1"/>
          <p:nvPr/>
        </p:nvSpPr>
        <p:spPr>
          <a:xfrm>
            <a:off x="1900749" y="2203020"/>
            <a:ext cx="8390501" cy="36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רצף לימודי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56C28A-DF1D-82B3-BD38-E9D76252B75A}"/>
              </a:ext>
            </a:extLst>
          </p:cNvPr>
          <p:cNvSpPr txBox="1"/>
          <p:nvPr/>
        </p:nvSpPr>
        <p:spPr>
          <a:xfrm>
            <a:off x="1920485" y="3010730"/>
            <a:ext cx="8390501" cy="36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רצף רגשי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3831B2-EFC2-F339-38B4-C57B48795624}"/>
              </a:ext>
            </a:extLst>
          </p:cNvPr>
          <p:cNvGrpSpPr/>
          <p:nvPr/>
        </p:nvGrpSpPr>
        <p:grpSpPr>
          <a:xfrm flipV="1">
            <a:off x="10499060" y="2155189"/>
            <a:ext cx="367972" cy="367972"/>
            <a:chOff x="10265560" y="2011237"/>
            <a:chExt cx="825367" cy="82536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DCBDBB1-5023-6414-BAB7-AA1002A702E6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4D7CE-83EE-867C-B9A8-93D5921CC7BD}"/>
                </a:ext>
              </a:extLst>
            </p:cNvPr>
            <p:cNvSpPr/>
            <p:nvPr/>
          </p:nvSpPr>
          <p:spPr>
            <a:xfrm>
              <a:off x="10303075" y="2048755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29DF31-8AF0-2685-08FF-7E901DE75CA5}"/>
              </a:ext>
            </a:extLst>
          </p:cNvPr>
          <p:cNvGrpSpPr/>
          <p:nvPr/>
        </p:nvGrpSpPr>
        <p:grpSpPr>
          <a:xfrm flipV="1">
            <a:off x="10487362" y="3010730"/>
            <a:ext cx="367972" cy="367972"/>
            <a:chOff x="10265560" y="2011237"/>
            <a:chExt cx="825367" cy="82536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973A74B-3F4D-A4D7-0A10-720583B091A4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7ED4177-24F4-C201-5B14-43FED5997FAA}"/>
                </a:ext>
              </a:extLst>
            </p:cNvPr>
            <p:cNvSpPr/>
            <p:nvPr/>
          </p:nvSpPr>
          <p:spPr>
            <a:xfrm>
              <a:off x="10303075" y="2048755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31F949-8779-0AC8-9115-272A09331668}"/>
              </a:ext>
            </a:extLst>
          </p:cNvPr>
          <p:cNvGrpSpPr/>
          <p:nvPr/>
        </p:nvGrpSpPr>
        <p:grpSpPr>
          <a:xfrm flipV="1">
            <a:off x="10487362" y="3897857"/>
            <a:ext cx="367972" cy="367972"/>
            <a:chOff x="10265560" y="2011237"/>
            <a:chExt cx="825367" cy="82536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0447591-78B9-EC89-7A74-39011CEEED30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F9DED48-55B8-182C-2020-737647D04FDB}"/>
                </a:ext>
              </a:extLst>
            </p:cNvPr>
            <p:cNvSpPr/>
            <p:nvPr/>
          </p:nvSpPr>
          <p:spPr>
            <a:xfrm>
              <a:off x="10303075" y="2048755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300A7B6-E4DB-1EA6-CBD8-723480660D88}"/>
              </a:ext>
            </a:extLst>
          </p:cNvPr>
          <p:cNvSpPr txBox="1"/>
          <p:nvPr/>
        </p:nvSpPr>
        <p:spPr>
          <a:xfrm>
            <a:off x="5653803" y="3944793"/>
            <a:ext cx="4637447" cy="36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רצף חברתי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95B4DC6-5555-AD2F-7282-10DC8E641B29}"/>
              </a:ext>
            </a:extLst>
          </p:cNvPr>
          <p:cNvSpPr txBox="1"/>
          <p:nvPr/>
        </p:nvSpPr>
        <p:spPr>
          <a:xfrm>
            <a:off x="-430413" y="2698101"/>
            <a:ext cx="8390501" cy="1283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r>
              <a:rPr lang="he-IL" sz="3200" b="1" dirty="0">
                <a:solidFill>
                  <a:srgbClr val="965584"/>
                </a:solidFill>
                <a:latin typeface="Assistant" pitchFamily="2" charset="-79"/>
                <a:cs typeface="Assistant" pitchFamily="2" charset="-79"/>
              </a:rPr>
              <a:t>כיצד רצפים אלה באים לידי ביטוי?</a:t>
            </a:r>
          </a:p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965584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42C5C"/>
              </a:buClr>
              <a:buSzTx/>
              <a:buFontTx/>
              <a:buNone/>
              <a:tabLst/>
              <a:defRPr/>
            </a:pPr>
            <a:r>
              <a:rPr lang="he-IL" sz="3200" b="1" dirty="0">
                <a:solidFill>
                  <a:srgbClr val="965584"/>
                </a:solidFill>
                <a:latin typeface="Assistant" pitchFamily="2" charset="-79"/>
                <a:cs typeface="Assistant" pitchFamily="2" charset="-79"/>
              </a:rPr>
              <a:t>מהן הפעולות שמאפשרות לכל רצף להתקיים?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65584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699268-46E4-4A8F-88AA-CC2192717A2E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6" name="Picture 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6FC8FFA2-02EC-6C99-D554-7CA9720F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95BFB0-4C01-C580-65DB-A786B14A3565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9463A7-DB9A-B69F-99CF-F4DBBFC51B7C}"/>
              </a:ext>
            </a:extLst>
          </p:cNvPr>
          <p:cNvSpPr txBox="1"/>
          <p:nvPr/>
        </p:nvSpPr>
        <p:spPr>
          <a:xfrm>
            <a:off x="3273513" y="215399"/>
            <a:ext cx="6256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סוגי רצפים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37E9536-57B2-0CE2-AE1F-76B66BB9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244439"/>
            <a:ext cx="6487862" cy="8713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9F0346-513B-26E7-D590-165A8ADE111C}"/>
              </a:ext>
            </a:extLst>
          </p:cNvPr>
          <p:cNvSpPr txBox="1"/>
          <p:nvPr/>
        </p:nvSpPr>
        <p:spPr>
          <a:xfrm>
            <a:off x="3277678" y="238092"/>
            <a:ext cx="6256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היבטים של רצף חינוכי</a:t>
            </a:r>
            <a:endParaRPr kumimoji="0" lang="he-IL" sz="5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5035F85-95E7-C536-73E7-3D757F516494}"/>
              </a:ext>
            </a:extLst>
          </p:cNvPr>
          <p:cNvSpPr/>
          <p:nvPr/>
        </p:nvSpPr>
        <p:spPr>
          <a:xfrm>
            <a:off x="8156200" y="1652657"/>
            <a:ext cx="640279" cy="3115701"/>
          </a:xfrm>
          <a:prstGeom prst="leftBrace">
            <a:avLst/>
          </a:prstGeom>
          <a:ln w="38100">
            <a:solidFill>
              <a:srgbClr val="686C6B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86B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3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vide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77963-67AA-7344-89DC-026AD316A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5" y="1567751"/>
            <a:ext cx="63754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7B215-D792-CF75-AD6F-87066D7B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792" y="157696"/>
            <a:ext cx="869243" cy="709317"/>
          </a:xfrm>
          <a:prstGeom prst="rect">
            <a:avLst/>
          </a:prstGeom>
        </p:spPr>
      </p:pic>
      <p:pic>
        <p:nvPicPr>
          <p:cNvPr id="11" name="Picture 10" descr="A picture containing indoor, wall, tiled, tile&#10;&#10;Description automatically generated">
            <a:extLst>
              <a:ext uri="{FF2B5EF4-FFF2-40B4-BE49-F238E27FC236}">
                <a16:creationId xmlns:a16="http://schemas.microsoft.com/office/drawing/2014/main" id="{EDDCAC0A-D648-6E8F-2DC8-318AD6FF3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8366300" y="-7"/>
            <a:ext cx="3838579" cy="6858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5EB851-839C-D9A1-5AB9-EBDAD68F1747}"/>
              </a:ext>
            </a:extLst>
          </p:cNvPr>
          <p:cNvSpPr txBox="1"/>
          <p:nvPr/>
        </p:nvSpPr>
        <p:spPr>
          <a:xfrm>
            <a:off x="8599046" y="809543"/>
            <a:ext cx="3367343" cy="256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דמות בוגר מערכת החינוך במאה ה-21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D58EE-3F00-E19C-3B7E-43B43BEE19C3}"/>
              </a:ext>
            </a:extLst>
          </p:cNvPr>
          <p:cNvSpPr txBox="1"/>
          <p:nvPr/>
        </p:nvSpPr>
        <p:spPr>
          <a:xfrm>
            <a:off x="8514930" y="3745415"/>
            <a:ext cx="3427754" cy="44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משרד החינוך</a:t>
            </a:r>
          </a:p>
        </p:txBody>
      </p:sp>
      <p:pic>
        <p:nvPicPr>
          <p:cNvPr id="21" name="Picture 20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190E42B-BB9A-E5FA-22D2-070C78895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5" y="2914646"/>
            <a:ext cx="1016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0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452DA147-AC2C-2A82-CDB2-B3C30181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277678" y="303202"/>
            <a:ext cx="6256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היבטים של רצפים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4A41BB-2D7D-197F-2467-7B17D5D9E692}"/>
              </a:ext>
            </a:extLst>
          </p:cNvPr>
          <p:cNvGrpSpPr/>
          <p:nvPr/>
        </p:nvGrpSpPr>
        <p:grpSpPr>
          <a:xfrm>
            <a:off x="-471528" y="171095"/>
            <a:ext cx="2336209" cy="1327516"/>
            <a:chOff x="-70992" y="261692"/>
            <a:chExt cx="2042469" cy="1160603"/>
          </a:xfrm>
        </p:grpSpPr>
        <p:pic>
          <p:nvPicPr>
            <p:cNvPr id="6" name="Picture 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6CE4E53-9227-978C-64E8-067FC2343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9EF3A-5CC5-6CD8-31D4-51909505A27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308A67-BAAA-E7D8-C304-3AC3F3D43057}"/>
              </a:ext>
            </a:extLst>
          </p:cNvPr>
          <p:cNvSpPr txBox="1"/>
          <p:nvPr/>
        </p:nvSpPr>
        <p:spPr>
          <a:xfrm>
            <a:off x="-130005" y="1789956"/>
            <a:ext cx="11722071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Assistant" pitchFamily="2" charset="-79"/>
                <a:cs typeface="Assistant" pitchFamily="2" charset="-79"/>
              </a:rPr>
              <a:t>בזיקה למסמך "דמות הבוגר 2030" המבסס את הלמידה על מיומנויות:</a:t>
            </a:r>
          </a:p>
          <a:p>
            <a:endParaRPr lang="he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F9DC7-3398-FEAD-4B0C-3B616894F847}"/>
              </a:ext>
            </a:extLst>
          </p:cNvPr>
          <p:cNvSpPr txBox="1"/>
          <p:nvPr/>
        </p:nvSpPr>
        <p:spPr>
          <a:xfrm>
            <a:off x="1506832" y="2897179"/>
            <a:ext cx="91139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e-IL" sz="2800" dirty="0">
                <a:latin typeface="Assistant" pitchFamily="2" charset="-79"/>
                <a:cs typeface="Assistant" pitchFamily="2" charset="-79"/>
              </a:rPr>
              <a:t>המשגת המיומנויות צפויה גם לייצר </a:t>
            </a:r>
            <a:r>
              <a:rPr lang="he-IL" sz="32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לכידות ורצף בין תהליכי הלמידה</a:t>
            </a:r>
            <a:r>
              <a:rPr lang="he-IL" sz="280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2800" dirty="0">
                <a:latin typeface="Assistant" pitchFamily="2" charset="-79"/>
                <a:cs typeface="Assistant" pitchFamily="2" charset="-79"/>
              </a:rPr>
              <a:t>המלווים את הילד משלבי הגן ועד סיום לימודי התיכון, ובין תהליכי המדידה וההערכה המתבטאים הן במבחנים הארציים – שיותאמו גם הם להערכת שליטה במיומנויות, והן במבחנים הבין לאומיים בהם ישראל משתתפת כדוגמת מבחן</a:t>
            </a:r>
            <a:r>
              <a:rPr lang="en-US" sz="2800" dirty="0">
                <a:latin typeface="Assistant" pitchFamily="2" charset="-79"/>
                <a:cs typeface="Assistant" pitchFamily="2" charset="-79"/>
              </a:rPr>
              <a:t>PISA </a:t>
            </a:r>
            <a:r>
              <a:rPr lang="he-IL" sz="2800" dirty="0">
                <a:latin typeface="Assistant" pitchFamily="2" charset="-79"/>
                <a:cs typeface="Assistant" pitchFamily="2" charset="-79"/>
              </a:rPr>
              <a:t>, הכוללים </a:t>
            </a:r>
            <a:r>
              <a:rPr lang="he-IL" sz="32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היבטים רבים של הערכת מיומנויות</a:t>
            </a:r>
            <a:r>
              <a:rPr lang="he-IL" sz="2800" dirty="0">
                <a:latin typeface="Assistant" pitchFamily="2" charset="-79"/>
                <a:cs typeface="Assistant" pitchFamily="2" charset="-79"/>
              </a:rPr>
              <a:t>.</a:t>
            </a:r>
          </a:p>
          <a:p>
            <a:pPr algn="just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E5CEAC-9C70-275F-A67B-7A43F55362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59" y="2651730"/>
            <a:ext cx="813293" cy="6301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64AA8-5159-DE8A-B017-FFB321B931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1452" y="5389952"/>
            <a:ext cx="813293" cy="6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45B7B87-2DA4-B44D-036C-D1EE461F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A4782-670F-DB61-35D0-4B67A379CE82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רצף לימודי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1175A-4594-C329-60ED-A844C7E46B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891862" y="2751438"/>
            <a:ext cx="8029448" cy="0"/>
          </a:xfrm>
          <a:prstGeom prst="line">
            <a:avLst/>
          </a:prstGeom>
          <a:ln w="19050">
            <a:solidFill>
              <a:srgbClr val="686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FDD65-B24B-F96A-4C73-9417D81C5BF1}"/>
              </a:ext>
            </a:extLst>
          </p:cNvPr>
          <p:cNvGrpSpPr/>
          <p:nvPr/>
        </p:nvGrpSpPr>
        <p:grpSpPr>
          <a:xfrm>
            <a:off x="9891464" y="2423126"/>
            <a:ext cx="656625" cy="656625"/>
            <a:chOff x="10265560" y="2011237"/>
            <a:chExt cx="825367" cy="8253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B2F7E4-F461-DBB2-C5EC-42D0D5567735}"/>
                </a:ext>
              </a:extLst>
            </p:cNvPr>
            <p:cNvSpPr/>
            <p:nvPr/>
          </p:nvSpPr>
          <p:spPr>
            <a:xfrm>
              <a:off x="10265560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2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D80E31-D7DA-AEAE-C59C-94096C8E1065}"/>
                </a:ext>
              </a:extLst>
            </p:cNvPr>
            <p:cNvSpPr/>
            <p:nvPr/>
          </p:nvSpPr>
          <p:spPr>
            <a:xfrm>
              <a:off x="10303076" y="2048753"/>
              <a:ext cx="750334" cy="750334"/>
            </a:xfrm>
            <a:prstGeom prst="ellipse">
              <a:avLst/>
            </a:prstGeom>
            <a:solidFill>
              <a:srgbClr val="192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17D75-FEF2-C3EC-131D-C9982E86AE3F}"/>
              </a:ext>
            </a:extLst>
          </p:cNvPr>
          <p:cNvGrpSpPr/>
          <p:nvPr/>
        </p:nvGrpSpPr>
        <p:grpSpPr>
          <a:xfrm>
            <a:off x="7838641" y="2423126"/>
            <a:ext cx="656625" cy="656625"/>
            <a:chOff x="7994011" y="2011237"/>
            <a:chExt cx="825367" cy="8253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353ACA-D82D-2904-BEA5-C031801C15FD}"/>
                </a:ext>
              </a:extLst>
            </p:cNvPr>
            <p:cNvSpPr/>
            <p:nvPr/>
          </p:nvSpPr>
          <p:spPr>
            <a:xfrm>
              <a:off x="7994011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FF41E5-A62A-FE84-CC45-E2497B958439}"/>
                </a:ext>
              </a:extLst>
            </p:cNvPr>
            <p:cNvSpPr/>
            <p:nvPr/>
          </p:nvSpPr>
          <p:spPr>
            <a:xfrm>
              <a:off x="8031527" y="2048753"/>
              <a:ext cx="750334" cy="750334"/>
            </a:xfrm>
            <a:prstGeom prst="ellipse">
              <a:avLst/>
            </a:prstGeom>
            <a:solidFill>
              <a:srgbClr val="932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5C0FB9-C320-E28E-B8E2-9441803FBB3F}"/>
              </a:ext>
            </a:extLst>
          </p:cNvPr>
          <p:cNvGrpSpPr/>
          <p:nvPr/>
        </p:nvGrpSpPr>
        <p:grpSpPr>
          <a:xfrm>
            <a:off x="5785817" y="2423126"/>
            <a:ext cx="656625" cy="656625"/>
            <a:chOff x="5722462" y="2011237"/>
            <a:chExt cx="825367" cy="8253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77DD3-FD14-AA11-F3DF-6337D9FA9A06}"/>
                </a:ext>
              </a:extLst>
            </p:cNvPr>
            <p:cNvSpPr/>
            <p:nvPr/>
          </p:nvSpPr>
          <p:spPr>
            <a:xfrm>
              <a:off x="5722462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CC8A17-03E4-2CB7-C31E-CCA0D982574A}"/>
                </a:ext>
              </a:extLst>
            </p:cNvPr>
            <p:cNvSpPr/>
            <p:nvPr/>
          </p:nvSpPr>
          <p:spPr>
            <a:xfrm>
              <a:off x="5759978" y="2048753"/>
              <a:ext cx="750334" cy="750334"/>
            </a:xfrm>
            <a:prstGeom prst="ellipse">
              <a:avLst/>
            </a:prstGeom>
            <a:solidFill>
              <a:srgbClr val="F59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4FE0A-6FF6-AB63-22E8-2AB989DB298D}"/>
              </a:ext>
            </a:extLst>
          </p:cNvPr>
          <p:cNvGrpSpPr/>
          <p:nvPr/>
        </p:nvGrpSpPr>
        <p:grpSpPr>
          <a:xfrm>
            <a:off x="3732993" y="2423126"/>
            <a:ext cx="656625" cy="656625"/>
            <a:chOff x="3450914" y="2011237"/>
            <a:chExt cx="825367" cy="82536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6E2113-372D-5E7C-D1F6-B569DF215A6F}"/>
                </a:ext>
              </a:extLst>
            </p:cNvPr>
            <p:cNvSpPr/>
            <p:nvPr/>
          </p:nvSpPr>
          <p:spPr>
            <a:xfrm>
              <a:off x="3450914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4DEDB7-C67D-41B8-066F-65538566CB81}"/>
                </a:ext>
              </a:extLst>
            </p:cNvPr>
            <p:cNvSpPr/>
            <p:nvPr/>
          </p:nvSpPr>
          <p:spPr>
            <a:xfrm>
              <a:off x="3488430" y="2048753"/>
              <a:ext cx="750334" cy="750334"/>
            </a:xfrm>
            <a:prstGeom prst="ellipse">
              <a:avLst/>
            </a:prstGeom>
            <a:solidFill>
              <a:srgbClr val="9EB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499B0-4741-0539-3771-3C69AF892FCC}"/>
              </a:ext>
            </a:extLst>
          </p:cNvPr>
          <p:cNvGrpSpPr/>
          <p:nvPr/>
        </p:nvGrpSpPr>
        <p:grpSpPr>
          <a:xfrm>
            <a:off x="1680169" y="2423126"/>
            <a:ext cx="656625" cy="656625"/>
            <a:chOff x="1179366" y="2011237"/>
            <a:chExt cx="825367" cy="8253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193743-BB80-F775-CB5C-83B68194B625}"/>
                </a:ext>
              </a:extLst>
            </p:cNvPr>
            <p:cNvSpPr/>
            <p:nvPr/>
          </p:nvSpPr>
          <p:spPr>
            <a:xfrm>
              <a:off x="1179366" y="2011237"/>
              <a:ext cx="825367" cy="8253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8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522F2E-4C21-65B8-7762-01C461C5BA6F}"/>
                </a:ext>
              </a:extLst>
            </p:cNvPr>
            <p:cNvSpPr/>
            <p:nvPr/>
          </p:nvSpPr>
          <p:spPr>
            <a:xfrm>
              <a:off x="1216881" y="2048752"/>
              <a:ext cx="750334" cy="750334"/>
            </a:xfrm>
            <a:prstGeom prst="ellipse">
              <a:avLst/>
            </a:prstGeom>
            <a:solidFill>
              <a:srgbClr val="038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DE0AE2-523D-3608-D836-14F37BF9F30C}"/>
              </a:ext>
            </a:extLst>
          </p:cNvPr>
          <p:cNvSpPr txBox="1"/>
          <p:nvPr/>
        </p:nvSpPr>
        <p:spPr>
          <a:xfrm>
            <a:off x="9770360" y="3159999"/>
            <a:ext cx="898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192A6D"/>
                </a:solidFill>
                <a:latin typeface="Assistant" pitchFamily="2" charset="-79"/>
                <a:cs typeface="Assistant" pitchFamily="2" charset="-79"/>
              </a:rPr>
              <a:t>לימודי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686B6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61462-7E90-423C-429F-4915600FEB56}"/>
              </a:ext>
            </a:extLst>
          </p:cNvPr>
          <p:cNvSpPr txBox="1"/>
          <p:nvPr/>
        </p:nvSpPr>
        <p:spPr>
          <a:xfrm>
            <a:off x="7084603" y="3159999"/>
            <a:ext cx="2185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רגשי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32C5C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2EAB27-0C82-1EA3-6EC8-9FA1C8D964EE}"/>
              </a:ext>
            </a:extLst>
          </p:cNvPr>
          <p:cNvSpPr txBox="1"/>
          <p:nvPr/>
        </p:nvSpPr>
        <p:spPr>
          <a:xfrm>
            <a:off x="5295657" y="3159999"/>
            <a:ext cx="1600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חברתי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F5931D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62971-943A-3EE7-FA41-F83122B29FC1}"/>
              </a:ext>
            </a:extLst>
          </p:cNvPr>
          <p:cNvSpPr txBox="1"/>
          <p:nvPr/>
        </p:nvSpPr>
        <p:spPr>
          <a:xfrm>
            <a:off x="3471368" y="3159999"/>
            <a:ext cx="117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ערכי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9EB83B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C9D9F-45CE-D560-4525-CC81F5E01C40}"/>
              </a:ext>
            </a:extLst>
          </p:cNvPr>
          <p:cNvSpPr txBox="1"/>
          <p:nvPr/>
        </p:nvSpPr>
        <p:spPr>
          <a:xfrm>
            <a:off x="1132932" y="3159999"/>
            <a:ext cx="17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385B6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rgbClr val="0385B6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4FF4EC-A1E9-75F4-0A3B-BB0E27CEE7A9}"/>
              </a:ext>
            </a:extLst>
          </p:cNvPr>
          <p:cNvGrpSpPr/>
          <p:nvPr/>
        </p:nvGrpSpPr>
        <p:grpSpPr>
          <a:xfrm>
            <a:off x="8796227" y="3671134"/>
            <a:ext cx="2847098" cy="2389143"/>
            <a:chOff x="3591837" y="3845055"/>
            <a:chExt cx="2847098" cy="2389143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B7BBC6-43AA-2014-9646-E753739AB34D}"/>
                </a:ext>
              </a:extLst>
            </p:cNvPr>
            <p:cNvSpPr/>
            <p:nvPr/>
          </p:nvSpPr>
          <p:spPr>
            <a:xfrm>
              <a:off x="3679024" y="3845055"/>
              <a:ext cx="2759911" cy="2242979"/>
            </a:xfrm>
            <a:prstGeom prst="roundRect">
              <a:avLst>
                <a:gd name="adj" fmla="val 10643"/>
              </a:avLst>
            </a:prstGeom>
            <a:solidFill>
              <a:srgbClr val="1A2B6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5CB285-865B-20A4-68E1-6337A007138E}"/>
                </a:ext>
              </a:extLst>
            </p:cNvPr>
            <p:cNvSpPr txBox="1"/>
            <p:nvPr/>
          </p:nvSpPr>
          <p:spPr>
            <a:xfrm>
              <a:off x="3591837" y="3920488"/>
              <a:ext cx="2759911" cy="2313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1A2B6F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מיומנויות קוגניטיביות, 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מאפשרות טיפול שיטתי, יעיל ופרודוקטיבי במידע המצטבר, כמו גם </a:t>
              </a:r>
              <a:r>
                <a:rPr kumimoji="0" lang="he-IL" b="1" i="0" u="none" strike="noStrike" kern="1200" cap="none" spc="0" normalizeH="0" baseline="0" noProof="0" dirty="0">
                  <a:ln>
                    <a:noFill/>
                  </a:ln>
                  <a:solidFill>
                    <a:srgbClr val="1A2B6F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שימוש הולם ומותאם בידע הדיסציפלינרי (התיאורטי והמעשי)</a:t>
              </a:r>
              <a:r>
                <a:rPr kumimoji="0" lang="he-IL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 הנרכש על ידי התלמידים במהלך חייהם, ובפרט בשנותיהם בבית הספר.</a:t>
              </a:r>
            </a:p>
            <a:p>
              <a:pPr marL="0" marR="0" lvl="0" indent="0" algn="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63" name="Picture 62" descr="A white outline of a graduation cap&#10;&#10;Description automatically generated">
            <a:extLst>
              <a:ext uri="{FF2B5EF4-FFF2-40B4-BE49-F238E27FC236}">
                <a16:creationId xmlns:a16="http://schemas.microsoft.com/office/drawing/2014/main" id="{A72D59E6-DB5F-C238-98FF-AF92A2170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6" y="2598106"/>
            <a:ext cx="505793" cy="2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10894</TotalTime>
  <Words>857</Words>
  <Application>Microsoft Office PowerPoint</Application>
  <PresentationFormat>Widescreen</PresentationFormat>
  <Paragraphs>202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Courier New</vt:lpstr>
      <vt:lpstr>Calibri</vt:lpstr>
      <vt:lpstr>Arial</vt:lpstr>
      <vt:lpstr>Assistant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93</cp:revision>
  <dcterms:created xsi:type="dcterms:W3CDTF">2023-03-18T17:01:00Z</dcterms:created>
  <dcterms:modified xsi:type="dcterms:W3CDTF">2023-11-23T12:35:13Z</dcterms:modified>
</cp:coreProperties>
</file>