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  <p:sldMasterId id="2147483662" r:id="rId2"/>
  </p:sldMasterIdLst>
  <p:notesMasterIdLst>
    <p:notesMasterId r:id="rId14"/>
  </p:notesMasterIdLst>
  <p:sldIdLst>
    <p:sldId id="312" r:id="rId3"/>
    <p:sldId id="340" r:id="rId4"/>
    <p:sldId id="345" r:id="rId5"/>
    <p:sldId id="325" r:id="rId6"/>
    <p:sldId id="346" r:id="rId7"/>
    <p:sldId id="347" r:id="rId8"/>
    <p:sldId id="348" r:id="rId9"/>
    <p:sldId id="349" r:id="rId10"/>
    <p:sldId id="350" r:id="rId11"/>
    <p:sldId id="309" r:id="rId12"/>
    <p:sldId id="328" r:id="rId13"/>
  </p:sldIdLst>
  <p:sldSz cx="12192000" cy="6858000"/>
  <p:notesSz cx="6858000" cy="9144000"/>
  <p:embeddedFontLst>
    <p:embeddedFont>
      <p:font typeface="Assistant" pitchFamily="2" charset="-79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2C5C"/>
    <a:srgbClr val="182A6E"/>
    <a:srgbClr val="CCCFE0"/>
    <a:srgbClr val="686C6B"/>
    <a:srgbClr val="9EB83B"/>
    <a:srgbClr val="965584"/>
    <a:srgbClr val="0385B6"/>
    <a:srgbClr val="F5931D"/>
    <a:srgbClr val="686B6C"/>
    <a:srgbClr val="FF4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 autoAdjust="0"/>
    <p:restoredTop sz="94762"/>
  </p:normalViewPr>
  <p:slideViewPr>
    <p:cSldViewPr snapToGrid="0">
      <p:cViewPr varScale="1">
        <p:scale>
          <a:sx n="54" d="100"/>
          <a:sy n="54" d="100"/>
        </p:scale>
        <p:origin x="64" y="23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986A45B-391D-4DF2-A453-319D0225B504}" type="datetimeFigureOut">
              <a:rPr lang="he-IL" smtClean="0"/>
              <a:t>כ"ו/אייר/תשפ"ג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D6A3-C22A-4849-8557-CD772370AF8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077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33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809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0548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2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3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030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969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00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789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650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914400" rtl="1" eaLnBrk="1" latinLnBrk="0" hangingPunct="1"/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697299-F494-3A49-BC82-95F575A564C9}" type="slidenum">
              <a:rPr kumimoji="0" lang="en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35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418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13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E5898D-D5EB-3C07-DCAC-74CAA11CC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10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hart, timeline&#10;&#10;Description automatically generated">
            <a:extLst>
              <a:ext uri="{FF2B5EF4-FFF2-40B4-BE49-F238E27FC236}">
                <a16:creationId xmlns:a16="http://schemas.microsoft.com/office/drawing/2014/main" id="{BFC18F05-EF38-B2B4-AAD0-FE185C8095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9128" r="1344" b="21570"/>
          <a:stretch/>
        </p:blipFill>
        <p:spPr>
          <a:xfrm>
            <a:off x="-80797" y="1"/>
            <a:ext cx="12272797" cy="6858000"/>
          </a:xfrm>
          <a:prstGeom prst="rect">
            <a:avLst/>
          </a:prstGeom>
        </p:spPr>
      </p:pic>
      <p:sp>
        <p:nvSpPr>
          <p:cNvPr id="20" name="מלבן: פינות מעוגלות 8">
            <a:extLst>
              <a:ext uri="{FF2B5EF4-FFF2-40B4-BE49-F238E27FC236}">
                <a16:creationId xmlns:a16="http://schemas.microsoft.com/office/drawing/2014/main" id="{CE98C22D-7320-1742-425A-8C58D69CFD84}"/>
              </a:ext>
            </a:extLst>
          </p:cNvPr>
          <p:cNvSpPr/>
          <p:nvPr/>
        </p:nvSpPr>
        <p:spPr>
          <a:xfrm>
            <a:off x="4752745" y="1684074"/>
            <a:ext cx="7867652" cy="3853125"/>
          </a:xfrm>
          <a:prstGeom prst="roundRect">
            <a:avLst>
              <a:gd name="adj" fmla="val 7423"/>
            </a:avLst>
          </a:prstGeom>
          <a:solidFill>
            <a:srgbClr val="FFFFFF">
              <a:alpha val="89804"/>
            </a:srgbClr>
          </a:solidFill>
          <a:ln>
            <a:noFill/>
          </a:ln>
          <a:effectLst>
            <a:outerShdw blurRad="4699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1" eaLnBrk="1" latinLnBrk="0" hangingPunct="1"/>
            <a:endParaRPr lang="x-none" dirty="0"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A3CEE8-5C65-E834-544F-5E462B2BCC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5997" y="3276111"/>
            <a:ext cx="6091743" cy="14539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E5AE82-749B-456C-C82E-9D7AC59C256C}"/>
              </a:ext>
            </a:extLst>
          </p:cNvPr>
          <p:cNvSpPr txBox="1"/>
          <p:nvPr/>
        </p:nvSpPr>
        <p:spPr>
          <a:xfrm>
            <a:off x="4379331" y="4925927"/>
            <a:ext cx="7867658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0" i="0" u="none" strike="noStrike" kern="1200" cap="all" spc="30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הרחבת השותפויות ומרחבי ההשפעה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9C210F-8D74-79CC-66AE-41A4732E46E8}"/>
              </a:ext>
            </a:extLst>
          </p:cNvPr>
          <p:cNvSpPr txBox="1"/>
          <p:nvPr/>
        </p:nvSpPr>
        <p:spPr>
          <a:xfrm>
            <a:off x="4978499" y="1829185"/>
            <a:ext cx="6502196" cy="470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62" b="0" i="0" u="none" strike="noStrike" kern="1200" cap="all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kumimoji="0" lang="he-IL" sz="2400" b="1" i="0" u="none" strike="noStrike" kern="1200" cap="all" spc="30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קידום גמישות פדגוגית ניהולית רשותית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A56258-CEB1-D1EF-E36E-B383CD0416AA}"/>
              </a:ext>
            </a:extLst>
          </p:cNvPr>
          <p:cNvGrpSpPr/>
          <p:nvPr/>
        </p:nvGrpSpPr>
        <p:grpSpPr>
          <a:xfrm>
            <a:off x="5964395" y="2350954"/>
            <a:ext cx="4530407" cy="2193823"/>
            <a:chOff x="4120840" y="2917233"/>
            <a:chExt cx="4530407" cy="2193823"/>
          </a:xfrm>
        </p:grpSpPr>
        <p:sp>
          <p:nvSpPr>
            <p:cNvPr id="16" name="TextBox 5">
              <a:extLst>
                <a:ext uri="{FF2B5EF4-FFF2-40B4-BE49-F238E27FC236}">
                  <a16:creationId xmlns:a16="http://schemas.microsoft.com/office/drawing/2014/main" id="{264B1069-0D78-F674-227F-0A1648E67BCE}"/>
                </a:ext>
              </a:extLst>
            </p:cNvPr>
            <p:cNvSpPr txBox="1"/>
            <p:nvPr/>
          </p:nvSpPr>
          <p:spPr>
            <a:xfrm>
              <a:off x="4120840" y="2917233"/>
              <a:ext cx="4530407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חינוך</a:t>
              </a:r>
              <a:r>
                <a:rPr kumimoji="0" 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</a:t>
              </a: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192B6F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 רשותי</a:t>
              </a:r>
            </a:p>
          </p:txBody>
        </p:sp>
        <p:sp>
          <p:nvSpPr>
            <p:cNvPr id="17" name="TextBox 5">
              <a:extLst>
                <a:ext uri="{FF2B5EF4-FFF2-40B4-BE49-F238E27FC236}">
                  <a16:creationId xmlns:a16="http://schemas.microsoft.com/office/drawing/2014/main" id="{FFF7FD0C-0007-B07E-2EBC-B72A6B5419D4}"/>
                </a:ext>
              </a:extLst>
            </p:cNvPr>
            <p:cNvSpPr txBox="1"/>
            <p:nvPr/>
          </p:nvSpPr>
          <p:spPr>
            <a:xfrm>
              <a:off x="4733246" y="4110846"/>
              <a:ext cx="3530134" cy="1000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בתנועה</a:t>
              </a:r>
              <a:endParaRPr kumimoji="0" lang="en-IL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endParaRPr>
            </a:p>
          </p:txBody>
        </p:sp>
      </p:grpSp>
      <p:grpSp>
        <p:nvGrpSpPr>
          <p:cNvPr id="4" name="קבוצה 2">
            <a:extLst>
              <a:ext uri="{FF2B5EF4-FFF2-40B4-BE49-F238E27FC236}">
                <a16:creationId xmlns:a16="http://schemas.microsoft.com/office/drawing/2014/main" id="{302AFAA2-336E-AF86-0765-9AFBD261454C}"/>
              </a:ext>
            </a:extLst>
          </p:cNvPr>
          <p:cNvGrpSpPr/>
          <p:nvPr/>
        </p:nvGrpSpPr>
        <p:grpSpPr>
          <a:xfrm>
            <a:off x="9140676" y="392186"/>
            <a:ext cx="2732898" cy="869252"/>
            <a:chOff x="2795707" y="4525592"/>
            <a:chExt cx="2732898" cy="86925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C5F24C-10D9-E0BD-5B2E-ED6F1FF975C0}"/>
                </a:ext>
              </a:extLst>
            </p:cNvPr>
            <p:cNvSpPr txBox="1"/>
            <p:nvPr/>
          </p:nvSpPr>
          <p:spPr>
            <a:xfrm>
              <a:off x="2795707" y="4560272"/>
              <a:ext cx="1788288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משרד החינוך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קשרי מטה-שלטון מקומי</a:t>
              </a:r>
            </a:p>
            <a:p>
              <a:pPr marL="0" marR="0" lvl="0" indent="0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15DA3"/>
                  </a:solidFill>
                  <a:effectLst/>
                  <a:uLnTx/>
                  <a:uFillTx/>
                  <a:latin typeface="Assistant" pitchFamily="2" charset="-79"/>
                  <a:ea typeface="+mn-ea"/>
                  <a:cs typeface="Assistant" pitchFamily="2" charset="-79"/>
                </a:rPr>
                <a:t>מינהל פדגוגי</a:t>
              </a:r>
            </a:p>
          </p:txBody>
        </p:sp>
        <p:pic>
          <p:nvPicPr>
            <p:cNvPr id="10" name="Picture 2" descr="Merchavim - Yedidut Toronto">
              <a:extLst>
                <a:ext uri="{FF2B5EF4-FFF2-40B4-BE49-F238E27FC236}">
                  <a16:creationId xmlns:a16="http://schemas.microsoft.com/office/drawing/2014/main" id="{86A6DF23-0454-1B14-6443-0F3DF9D200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11"/>
            <a:stretch/>
          </p:blipFill>
          <p:spPr bwMode="auto">
            <a:xfrm>
              <a:off x="4740713" y="4525592"/>
              <a:ext cx="787892" cy="869252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מחבר ישר 12">
              <a:extLst>
                <a:ext uri="{FF2B5EF4-FFF2-40B4-BE49-F238E27FC236}">
                  <a16:creationId xmlns:a16="http://schemas.microsoft.com/office/drawing/2014/main" id="{5A0FCD47-6A1A-E48D-486A-1B92365A4B28}"/>
                </a:ext>
              </a:extLst>
            </p:cNvPr>
            <p:cNvCxnSpPr/>
            <p:nvPr/>
          </p:nvCxnSpPr>
          <p:spPr>
            <a:xfrm>
              <a:off x="4638944" y="4644113"/>
              <a:ext cx="0" cy="593711"/>
            </a:xfrm>
            <a:prstGeom prst="line">
              <a:avLst/>
            </a:prstGeom>
            <a:ln w="12700">
              <a:solidFill>
                <a:srgbClr val="015D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80A7137-1541-8A93-FE18-8071C2D31A3B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8" name="Picture 7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1B9A9E45-ADD3-4229-D1C0-1088AEE840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C33D90-BA29-75E3-0954-094376ED486F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42922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id="{ECB2B79A-CF81-3B5A-C20C-2B5D0682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9F3C2C-D2AB-4671-C6F7-8CCBADCF508B}"/>
              </a:ext>
            </a:extLst>
          </p:cNvPr>
          <p:cNvSpPr txBox="1"/>
          <p:nvPr/>
        </p:nvSpPr>
        <p:spPr>
          <a:xfrm>
            <a:off x="3547070" y="349739"/>
            <a:ext cx="5874495" cy="79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כלי לקידום </a:t>
            </a:r>
            <a:r>
              <a:rPr kumimoji="0" lang="he-IL" sz="2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שיח רפלקטיבי </a:t>
            </a: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בכתיבת תכנית העבודה רשות - בתי ספר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3D0633-B22C-0C23-CE89-413F1821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3078"/>
            <a:ext cx="12192000" cy="78733"/>
          </a:xfrm>
          <a:prstGeom prst="rect">
            <a:avLst/>
          </a:prstGeom>
        </p:spPr>
      </p:pic>
      <p:sp>
        <p:nvSpPr>
          <p:cNvPr id="7" name="תיבת טקסט 26">
            <a:extLst>
              <a:ext uri="{FF2B5EF4-FFF2-40B4-BE49-F238E27FC236}">
                <a16:creationId xmlns:a16="http://schemas.microsoft.com/office/drawing/2014/main" id="{A0B33932-E621-0A5F-1707-DAA03CB6BCF5}"/>
              </a:ext>
            </a:extLst>
          </p:cNvPr>
          <p:cNvSpPr txBox="1"/>
          <p:nvPr/>
        </p:nvSpPr>
        <p:spPr>
          <a:xfrm>
            <a:off x="1886332" y="1451414"/>
            <a:ext cx="9143019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F9A956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מגוון:</a:t>
            </a:r>
          </a:p>
          <a:p>
            <a:pPr marL="285750" indent="-285750">
              <a:buClr>
                <a:srgbClr val="F5931D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שותפים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: עד כמה תוכנית העבודה כוללת אוכלוסייה מגוונת? (רשות: אגף חינוך, חברה ונוער ועוד; מחוז: פיקוח, הדרכה; בי"ס: צוותי חינוך, הורים, תלמידים); באיזו מידה השותפים מעורבים בצמתים החשובים של תוכנית העבודה?</a:t>
            </a:r>
          </a:p>
          <a:p>
            <a:pPr marL="285750" indent="-285750">
              <a:buClr>
                <a:srgbClr val="F5931D"/>
              </a:buClr>
              <a:buFont typeface="Courier New" panose="02070309020205020404" pitchFamily="49" charset="0"/>
              <a:buChar char="o"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פעולות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: עד כמה מגוונות המתודות שבחרנו? (שולחנות עגולים, פאנל מייעץ, ועדה מלווה)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5931D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מענים</a:t>
            </a: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: עד כמה המענים שלנו מגוונים ועונים על הצרכים של אוכלוסיות מגוונות?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1A2C6F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B6F"/>
              </a:buClr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שקיפות: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נערך מיפוי מעמיק של החסמים ושל ההזדמנויות?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המטרות והיעדים ברורים לכולם?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תהליכי הקצאת המשאבים שקופים לכול ומאפשרים לכולם לקחת חלק בקבלת ההחלטות?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42C5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אמון: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2C5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מתקיימות פעולות לביסוס הקשר והשיח בין השותפים?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2C5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מבוססת תוכנית העבודה על שיח משותף של הפיקוח, הרשות ובית הספר?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2C5C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באיזו מידה השיח בין הפיקוח לרשות ולבית הספר מבוסס על אמון?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A2C6F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שותפויות: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עד כמה מתקיימות בתוכנית העבודה סדירויות עם שותפים? באיזו מידה תוכנית העבודה נותנת קול למגוון עמדות ונקודות מבט?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Alef" panose="00000500000000000000" pitchFamily="2" charset="-79"/>
                <a:cs typeface="Assistant" pitchFamily="2" charset="-79"/>
              </a:rPr>
              <a:t>עד כמה המעטפת (רשות ופיקוח) מעורבת ותומכת בתוכנית העבודה ובמטרותיה ומסירה חסמים? </a:t>
            </a:r>
          </a:p>
          <a:p>
            <a:pPr marL="285750" marR="0" lvl="0" indent="-2857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472C4">
                  <a:lumMod val="50000"/>
                </a:srgbClr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he-IL" sz="1600" b="0" i="0" u="none" strike="noStrike" kern="1200" cap="none" spc="0" normalizeH="0" baseline="0" noProof="0" dirty="0">
                <a:ln>
                  <a:noFill/>
                </a:ln>
                <a:solidFill>
                  <a:srgbClr val="686B6C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אילו ערכים נוספים שהצבנו באים לידי ביטוי בתוכנית הפעולה וכיצד?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F7D680-6D89-EF5B-F667-12F402B661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367" y="2203251"/>
            <a:ext cx="3012995" cy="30335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CA1B62-183F-3FC1-994C-4F37BC4E1AAA}"/>
              </a:ext>
            </a:extLst>
          </p:cNvPr>
          <p:cNvSpPr txBox="1"/>
          <p:nvPr/>
        </p:nvSpPr>
        <p:spPr>
          <a:xfrm>
            <a:off x="1316501" y="2951929"/>
            <a:ext cx="181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מגוון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385C8F-03F5-89ED-CA16-FECE16B21A52}"/>
              </a:ext>
            </a:extLst>
          </p:cNvPr>
          <p:cNvSpPr txBox="1"/>
          <p:nvPr/>
        </p:nvSpPr>
        <p:spPr>
          <a:xfrm>
            <a:off x="155321" y="2938562"/>
            <a:ext cx="181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שקיפות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AB1983-8CF6-E171-F149-5D4541E439E5}"/>
              </a:ext>
            </a:extLst>
          </p:cNvPr>
          <p:cNvSpPr txBox="1"/>
          <p:nvPr/>
        </p:nvSpPr>
        <p:spPr>
          <a:xfrm>
            <a:off x="1348317" y="4332051"/>
            <a:ext cx="18136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אמון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11FCD-7966-76BD-8C7E-A7E5BD63029A}"/>
              </a:ext>
            </a:extLst>
          </p:cNvPr>
          <p:cNvSpPr txBox="1"/>
          <p:nvPr/>
        </p:nvSpPr>
        <p:spPr>
          <a:xfrm>
            <a:off x="247544" y="4332051"/>
            <a:ext cx="1648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שותפויות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2DA4271-7936-993C-A66D-46335693104B}"/>
              </a:ext>
            </a:extLst>
          </p:cNvPr>
          <p:cNvGrpSpPr/>
          <p:nvPr/>
        </p:nvGrpSpPr>
        <p:grpSpPr>
          <a:xfrm>
            <a:off x="0" y="290555"/>
            <a:ext cx="1382646" cy="785668"/>
            <a:chOff x="-70992" y="261692"/>
            <a:chExt cx="2042469" cy="1160603"/>
          </a:xfrm>
        </p:grpSpPr>
        <p:pic>
          <p:nvPicPr>
            <p:cNvPr id="12" name="Picture 11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BAB8D122-6DF8-3653-E7B3-387044BBD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239DC1F-FBD2-E1D3-8865-162FC58079FD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923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C13D218-0DD9-0F94-BBE2-443528A1E7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0"/>
          <a:stretch/>
        </p:blipFill>
        <p:spPr>
          <a:xfrm>
            <a:off x="15834" y="-1"/>
            <a:ext cx="8831432" cy="6858000"/>
          </a:xfrm>
          <a:prstGeom prst="rect">
            <a:avLst/>
          </a:prstGeom>
        </p:spPr>
      </p:pic>
      <p:pic>
        <p:nvPicPr>
          <p:cNvPr id="4" name="Picture 3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5368258E-30E7-369A-95B4-45C1BE02FE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75" b="46517"/>
          <a:stretch/>
        </p:blipFill>
        <p:spPr>
          <a:xfrm>
            <a:off x="8366301" y="-1"/>
            <a:ext cx="3825700" cy="68580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8366301" y="2453988"/>
            <a:ext cx="3825699" cy="183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70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תודה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7000" b="1" dirty="0">
                <a:ln w="31750">
                  <a:solidFill>
                    <a:schemeClr val="bg1"/>
                  </a:solidFill>
                </a:ln>
                <a:noFill/>
                <a:latin typeface="Assistant" pitchFamily="2" charset="-79"/>
                <a:cs typeface="Assistant" pitchFamily="2" charset="-79"/>
              </a:rPr>
              <a:t>ולהתראות</a:t>
            </a:r>
            <a:endParaRPr kumimoji="0" lang="he-IL" sz="70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A189E7-F36B-0ED0-FB44-04A49AE9588C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11" name="Picture 10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A682589F-3443-3111-2787-513227C93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5495BD1-95D6-080D-D2D0-4BDFAED9D9C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4894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wall, indoor, ceiling, tiled&#10;&#10;Description automatically generated">
            <a:extLst>
              <a:ext uri="{FF2B5EF4-FFF2-40B4-BE49-F238E27FC236}">
                <a16:creationId xmlns:a16="http://schemas.microsoft.com/office/drawing/2014/main" id="{31CCD6F0-12F5-3077-B595-EFFB4834B0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3" b="46517"/>
          <a:stretch/>
        </p:blipFill>
        <p:spPr>
          <a:xfrm rot="10800000">
            <a:off x="0" y="0"/>
            <a:ext cx="12204879" cy="6858001"/>
          </a:xfrm>
          <a:prstGeom prst="rect">
            <a:avLst/>
          </a:prstGeom>
        </p:spPr>
      </p:pic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9713F40B-0C77-6FB9-5A3D-04C4DD8FE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" y="44878"/>
            <a:ext cx="1198800" cy="11988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AFB6D05-4C7D-E4D0-B11B-DE7973390358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3333D198-873A-413D-86EE-6599E5701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7BE6457-A65D-29CF-2529-6621A7E8AE5A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CF862DE-80DC-3F54-C171-47B2B4A406FF}"/>
              </a:ext>
            </a:extLst>
          </p:cNvPr>
          <p:cNvSpPr txBox="1"/>
          <p:nvPr/>
        </p:nvSpPr>
        <p:spPr>
          <a:xfrm>
            <a:off x="3365885" y="867013"/>
            <a:ext cx="6496225" cy="1811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מהלך 7:</a:t>
            </a:r>
            <a:endParaRPr kumimoji="0" lang="en-US" sz="6900" b="1" i="0" u="none" strike="noStrike" kern="1200" cap="none" spc="0" normalizeH="0" baseline="0" noProof="0" dirty="0">
              <a:ln w="31750">
                <a:solidFill>
                  <a:schemeClr val="bg1"/>
                </a:solidFill>
              </a:ln>
              <a:noFill/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  <a:p>
            <a:pPr>
              <a:lnSpc>
                <a:spcPct val="80000"/>
              </a:lnSpc>
              <a:defRPr/>
            </a:pPr>
            <a:r>
              <a:rPr kumimoji="0" lang="he-IL" sz="6900" b="1" i="0" u="none" strike="noStrike" kern="1200" cap="none" spc="0" normalizeH="0" baseline="0" noProof="0" dirty="0">
                <a:ln w="31750">
                  <a:solidFill>
                    <a:schemeClr val="bg1"/>
                  </a:solidFill>
                </a:ln>
                <a:noFill/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תוכנית עבודה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B51E6-8835-8D38-F92E-48FD4422C46C}"/>
              </a:ext>
            </a:extLst>
          </p:cNvPr>
          <p:cNvSpPr txBox="1"/>
          <p:nvPr/>
        </p:nvSpPr>
        <p:spPr>
          <a:xfrm>
            <a:off x="3365885" y="3429000"/>
            <a:ext cx="6496225" cy="495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3200" b="1" dirty="0">
                <a:solidFill>
                  <a:schemeClr val="bg1"/>
                </a:solidFill>
                <a:latin typeface="Assistant" pitchFamily="2" charset="-79"/>
                <a:cs typeface="Assistant" pitchFamily="2" charset="-79"/>
              </a:rPr>
              <a:t>מפגש 2 – תוכנית עבודה משותפת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B9019B9-721D-AB85-277A-70B5E22CFA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07" y="943568"/>
            <a:ext cx="901700" cy="78740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0C27CE23-5DCD-9F3C-B2A8-F551431F12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169" y="3427473"/>
            <a:ext cx="681182" cy="71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890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ky with clouds&#10;&#10;Description automatically generated with medium confidence">
            <a:extLst>
              <a:ext uri="{FF2B5EF4-FFF2-40B4-BE49-F238E27FC236}">
                <a16:creationId xmlns:a16="http://schemas.microsoft.com/office/drawing/2014/main" id="{9B5F4510-4DBB-8B82-8711-C13A7B54BA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1"/>
          <a:stretch/>
        </p:blipFill>
        <p:spPr>
          <a:xfrm flipV="1">
            <a:off x="-2973" y="11873"/>
            <a:ext cx="12192000" cy="68580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4495393" y="782274"/>
            <a:ext cx="71333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500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שמיים / טלי ורסנו אייסמן</a:t>
            </a:r>
            <a:endParaRPr lang="en-US" sz="5000" dirty="0">
              <a:solidFill>
                <a:srgbClr val="182A6E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85FA2C-B52B-0197-0AF0-1C31D7151B46}"/>
              </a:ext>
            </a:extLst>
          </p:cNvPr>
          <p:cNvSpPr txBox="1"/>
          <p:nvPr/>
        </p:nvSpPr>
        <p:spPr>
          <a:xfrm>
            <a:off x="4131015" y="1648875"/>
            <a:ext cx="749769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182A6E"/>
              </a:buClr>
              <a:defRPr/>
            </a:pP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בכל פאזל, גם זה של אלפי חלקים,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מתחילים בבניית המסגרת.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במסגרת בדרך כלל יש שמיים.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כשאתה מחבר את השמיים, אתה יודע איפה להניח את החלקים האחרים.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גם בחיים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אתה צריך שמים</a:t>
            </a:r>
            <a:br>
              <a:rPr lang="he-IL" sz="2200" dirty="0">
                <a:solidFill>
                  <a:srgbClr val="182A6E"/>
                </a:solidFill>
                <a:latin typeface="Assistant" pitchFamily="2" charset="-79"/>
                <a:cs typeface="Assistant" pitchFamily="2" charset="-79"/>
              </a:rPr>
            </a:br>
            <a:r>
              <a:rPr lang="he-IL" sz="2200" b="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כדי לדעת איפה להניח את עצמך</a:t>
            </a:r>
            <a:endParaRPr kumimoji="0" lang="he-IL" sz="2200" i="0" u="none" strike="noStrike" kern="1200" cap="none" spc="0" normalizeH="0" baseline="0" noProof="0" dirty="0">
              <a:ln>
                <a:noFill/>
              </a:ln>
              <a:solidFill>
                <a:srgbClr val="182A6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139807C-66A0-4FF5-DC30-991A81E4D614}"/>
              </a:ext>
            </a:extLst>
          </p:cNvPr>
          <p:cNvGrpSpPr/>
          <p:nvPr/>
        </p:nvGrpSpPr>
        <p:grpSpPr>
          <a:xfrm>
            <a:off x="-80797" y="176828"/>
            <a:ext cx="1382646" cy="785668"/>
            <a:chOff x="-70992" y="261692"/>
            <a:chExt cx="2042469" cy="1160603"/>
          </a:xfrm>
        </p:grpSpPr>
        <p:pic>
          <p:nvPicPr>
            <p:cNvPr id="6" name="Picture 5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D514FF9B-9C7A-A90C-58CF-CB9A70B4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2508CC6-C6C9-88BB-25E9-D54E8682C037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7775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CB287441-708C-CF3B-F743-CB29A0FB3167}"/>
              </a:ext>
            </a:extLst>
          </p:cNvPr>
          <p:cNvSpPr txBox="1"/>
          <p:nvPr/>
        </p:nvSpPr>
        <p:spPr>
          <a:xfrm>
            <a:off x="2020335" y="4595210"/>
            <a:ext cx="7857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במילים אחרות, להיות אפקטיבי פירושו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32C5C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לעשות את הדברים הנכונים (המשמעותיים עבורך/עבור הרשות)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ולהיות יעיל פירושו </a:t>
            </a: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932C5C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לעשות את הדברים בצורה טובה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.</a:t>
            </a:r>
          </a:p>
          <a:p>
            <a:pPr>
              <a:defRPr/>
            </a:pP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rgbClr val="192B6F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2528FEBF-9EB4-1306-B0F8-2DB8D71D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אפקטיבי או יעיל</a:t>
            </a:r>
            <a:endParaRPr kumimoji="0" lang="en-I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8089"/>
            <a:ext cx="12192000" cy="787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D46F297-559B-F587-2EC6-A1E75E58F196}"/>
              </a:ext>
            </a:extLst>
          </p:cNvPr>
          <p:cNvGrpSpPr/>
          <p:nvPr/>
        </p:nvGrpSpPr>
        <p:grpSpPr>
          <a:xfrm>
            <a:off x="8530665" y="1646351"/>
            <a:ext cx="797752" cy="761203"/>
            <a:chOff x="10243271" y="4917544"/>
            <a:chExt cx="936109" cy="89322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6708085-81F1-E58B-AA72-61B83D4BD7BD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C7C7CF1-3855-96E9-3F6E-EB31FB0E444E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FE2B4-00F9-54DD-24E5-46F7D8869849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6596776-1037-EA94-38EC-A563E5BE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A67C1-5998-0F2A-3FFC-506F8195845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AF9C821-69FB-E0EE-F03D-EEC4577B30A0}"/>
              </a:ext>
            </a:extLst>
          </p:cNvPr>
          <p:cNvSpPr txBox="1"/>
          <p:nvPr/>
        </p:nvSpPr>
        <p:spPr>
          <a:xfrm>
            <a:off x="2625977" y="2412332"/>
            <a:ext cx="28345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יעיל - </a:t>
            </a:r>
          </a:p>
          <a:p>
            <a:pPr algn="ctr"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ביצוע או עשייה הכי טוב שאפשר ובמינימום בזבוז של זמן ואנרגיה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14ECED7-2218-AA18-4B1B-19910467B20F}"/>
              </a:ext>
            </a:extLst>
          </p:cNvPr>
          <p:cNvGrpSpPr/>
          <p:nvPr/>
        </p:nvGrpSpPr>
        <p:grpSpPr>
          <a:xfrm>
            <a:off x="3733322" y="1646351"/>
            <a:ext cx="797752" cy="761203"/>
            <a:chOff x="10243271" y="4917544"/>
            <a:chExt cx="936109" cy="89322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D0E77C-9BE3-53F6-A0B8-30E06D05298C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373BE89-7AA7-3095-0EB2-27ACF9A7998E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3FFEE84-A6BD-491A-28B7-5F1BD63E4481}"/>
              </a:ext>
            </a:extLst>
          </p:cNvPr>
          <p:cNvSpPr txBox="1"/>
          <p:nvPr/>
        </p:nvSpPr>
        <p:spPr>
          <a:xfrm>
            <a:off x="7407918" y="2412332"/>
            <a:ext cx="283455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 -</a:t>
            </a:r>
          </a:p>
          <a:p>
            <a:pPr algn="ctr"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אדם או דבר שמוביל ליצירת המטרה המבוקשת או הרצויה</a:t>
            </a:r>
          </a:p>
          <a:p>
            <a:pPr algn="ctr">
              <a:defRPr/>
            </a:pPr>
            <a:endParaRPr lang="he-IL" sz="2200" dirty="0">
              <a:solidFill>
                <a:srgbClr val="686C6B"/>
              </a:solidFill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707C4CD-0714-1E9F-43CF-E4273DA9E0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258" y="1795481"/>
            <a:ext cx="607199" cy="494434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053C4830-076D-AAFC-1572-8EC8D4CBCD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278" y="1785308"/>
            <a:ext cx="544114" cy="51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381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E381E42-398D-EFA6-5801-4B636FC3AC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17"/>
          <a:stretch/>
        </p:blipFill>
        <p:spPr>
          <a:xfrm>
            <a:off x="-41564" y="0"/>
            <a:ext cx="12275127" cy="6817455"/>
          </a:xfrm>
          <a:prstGeom prst="rect">
            <a:avLst/>
          </a:prstGeom>
        </p:spPr>
      </p:pic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2528FEBF-9EB4-1306-B0F8-2DB8D71D11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אפקטיבי או יעיל</a:t>
            </a:r>
            <a:endParaRPr kumimoji="0" lang="en-I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0" y="6778089"/>
            <a:ext cx="12192000" cy="78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4FE2B4-00F9-54DD-24E5-46F7D8869849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6596776-1037-EA94-38EC-A563E5BE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A67C1-5998-0F2A-3FFC-506F8195845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7BBF0-308C-69AC-C766-FFE4D0CE0F67}"/>
              </a:ext>
            </a:extLst>
          </p:cNvPr>
          <p:cNvSpPr txBox="1"/>
          <p:nvPr/>
        </p:nvSpPr>
        <p:spPr>
          <a:xfrm>
            <a:off x="3570604" y="1409644"/>
            <a:ext cx="50507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האם אפשר להיות גם יעיל וגם אפקטיבי?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200" b="1" i="0" u="none" strike="noStrike" kern="1200" cap="none" spc="0" normalizeH="0" baseline="0" noProof="0" dirty="0">
              <a:ln>
                <a:noFill/>
              </a:ln>
              <a:solidFill>
                <a:srgbClr val="192B6F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5553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F4727382-2B64-E900-BEBA-D55805E024B5}"/>
              </a:ext>
            </a:extLst>
          </p:cNvPr>
          <p:cNvSpPr/>
          <p:nvPr/>
        </p:nvSpPr>
        <p:spPr>
          <a:xfrm>
            <a:off x="6914251" y="2366881"/>
            <a:ext cx="3431019" cy="1852601"/>
          </a:xfrm>
          <a:prstGeom prst="roundRect">
            <a:avLst/>
          </a:prstGeom>
          <a:solidFill>
            <a:srgbClr val="CC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BC1A5581-4847-C24B-945A-F4B53D0D66B8}"/>
              </a:ext>
            </a:extLst>
          </p:cNvPr>
          <p:cNvSpPr/>
          <p:nvPr/>
        </p:nvSpPr>
        <p:spPr>
          <a:xfrm>
            <a:off x="2347694" y="2354181"/>
            <a:ext cx="3431019" cy="1852601"/>
          </a:xfrm>
          <a:prstGeom prst="roundRect">
            <a:avLst/>
          </a:prstGeom>
          <a:solidFill>
            <a:srgbClr val="CC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A0B5EAD-2A62-6927-B905-E65A05AB3717}"/>
              </a:ext>
            </a:extLst>
          </p:cNvPr>
          <p:cNvSpPr/>
          <p:nvPr/>
        </p:nvSpPr>
        <p:spPr>
          <a:xfrm>
            <a:off x="6914251" y="4602150"/>
            <a:ext cx="3431019" cy="1852601"/>
          </a:xfrm>
          <a:prstGeom prst="roundRect">
            <a:avLst/>
          </a:prstGeom>
          <a:solidFill>
            <a:srgbClr val="CC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9A39F7D1-3B46-0A55-0522-AABDEEAF518F}"/>
              </a:ext>
            </a:extLst>
          </p:cNvPr>
          <p:cNvSpPr/>
          <p:nvPr/>
        </p:nvSpPr>
        <p:spPr>
          <a:xfrm>
            <a:off x="2347694" y="4589450"/>
            <a:ext cx="3431019" cy="1852601"/>
          </a:xfrm>
          <a:prstGeom prst="roundRect">
            <a:avLst/>
          </a:prstGeom>
          <a:solidFill>
            <a:srgbClr val="CCCF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2528FEBF-9EB4-1306-B0F8-2DB8D71D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אפקטיבי או יעיל</a:t>
            </a:r>
            <a:endParaRPr kumimoji="0" lang="en-IL" sz="5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ssistant" pitchFamily="2" charset="-79"/>
              <a:ea typeface="+mn-ea"/>
              <a:cs typeface="Assistant" pitchFamily="2" charset="-79"/>
            </a:endParaRP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8089"/>
            <a:ext cx="12192000" cy="78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4FE2B4-00F9-54DD-24E5-46F7D8869849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6596776-1037-EA94-38EC-A563E5BE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A67C1-5998-0F2A-3FFC-506F8195845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7BBF0-308C-69AC-C766-FFE4D0CE0F67}"/>
              </a:ext>
            </a:extLst>
          </p:cNvPr>
          <p:cNvSpPr txBox="1"/>
          <p:nvPr/>
        </p:nvSpPr>
        <p:spPr>
          <a:xfrm>
            <a:off x="8719456" y="1559554"/>
            <a:ext cx="23011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התשובה היא ודאי!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BBE56CB-33A6-B2BE-F04F-F0420C890C5D}"/>
              </a:ext>
            </a:extLst>
          </p:cNvPr>
          <p:cNvSpPr/>
          <p:nvPr/>
        </p:nvSpPr>
        <p:spPr>
          <a:xfrm>
            <a:off x="6761851" y="2214481"/>
            <a:ext cx="3431019" cy="1852601"/>
          </a:xfrm>
          <a:prstGeom prst="roundRect">
            <a:avLst/>
          </a:prstGeom>
          <a:solidFill>
            <a:schemeClr val="bg1"/>
          </a:solidFill>
          <a:ln>
            <a:solidFill>
              <a:srgbClr val="182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C44BD1-CD1D-65FA-7873-B0FF64E13129}"/>
              </a:ext>
            </a:extLst>
          </p:cNvPr>
          <p:cNvSpPr txBox="1"/>
          <p:nvPr/>
        </p:nvSpPr>
        <p:spPr>
          <a:xfrm>
            <a:off x="8874482" y="2344686"/>
            <a:ext cx="65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יעיל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29429F-2082-98D2-81C7-9A6F60B5752A}"/>
              </a:ext>
            </a:extLst>
          </p:cNvPr>
          <p:cNvSpPr txBox="1"/>
          <p:nvPr/>
        </p:nvSpPr>
        <p:spPr>
          <a:xfrm>
            <a:off x="6955016" y="2344686"/>
            <a:ext cx="136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0187FB-921A-D89A-33E1-DD5C85595FC5}"/>
              </a:ext>
            </a:extLst>
          </p:cNvPr>
          <p:cNvSpPr txBox="1"/>
          <p:nvPr/>
        </p:nvSpPr>
        <p:spPr>
          <a:xfrm>
            <a:off x="6761852" y="2989864"/>
            <a:ext cx="34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לרדוף אחר המטרות הלא נכונות ולבזבז זמן ומשאבים יקרים לצורך השגתן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ACDC82D-06A8-F46C-2A9C-F654E8E62924}"/>
              </a:ext>
            </a:extLst>
          </p:cNvPr>
          <p:cNvSpPr/>
          <p:nvPr/>
        </p:nvSpPr>
        <p:spPr>
          <a:xfrm>
            <a:off x="2195294" y="2201781"/>
            <a:ext cx="3431019" cy="1852601"/>
          </a:xfrm>
          <a:prstGeom prst="roundRect">
            <a:avLst/>
          </a:prstGeom>
          <a:solidFill>
            <a:schemeClr val="bg1"/>
          </a:solidFill>
          <a:ln>
            <a:solidFill>
              <a:srgbClr val="182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D296D5-602C-2869-5689-41EACFB3DAC3}"/>
              </a:ext>
            </a:extLst>
          </p:cNvPr>
          <p:cNvSpPr txBox="1"/>
          <p:nvPr/>
        </p:nvSpPr>
        <p:spPr>
          <a:xfrm>
            <a:off x="4257326" y="2309051"/>
            <a:ext cx="65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יעיל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FB688-5018-538E-D6BC-43639C33C821}"/>
              </a:ext>
            </a:extLst>
          </p:cNvPr>
          <p:cNvSpPr txBox="1"/>
          <p:nvPr/>
        </p:nvSpPr>
        <p:spPr>
          <a:xfrm>
            <a:off x="2337860" y="2309051"/>
            <a:ext cx="136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9730CD4-EE31-55A4-4F6B-CDF53F1DEDFD}"/>
              </a:ext>
            </a:extLst>
          </p:cNvPr>
          <p:cNvSpPr txBox="1"/>
          <p:nvPr/>
        </p:nvSpPr>
        <p:spPr>
          <a:xfrm>
            <a:off x="2195295" y="2977164"/>
            <a:ext cx="3431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להתרכז במשימות החשובות, אך לבצען בצורה שמבזבזת זמן, משאבים וכסף</a:t>
            </a:r>
            <a:endParaRPr kumimoji="0" lang="he-IL" sz="1600" i="0" u="none" strike="noStrike" kern="1200" cap="none" spc="0" normalizeH="0" baseline="0" noProof="0" dirty="0">
              <a:ln>
                <a:noFill/>
              </a:ln>
              <a:solidFill>
                <a:srgbClr val="182A6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140D04B-D6BB-5BD0-44DE-796B7568173E}"/>
              </a:ext>
            </a:extLst>
          </p:cNvPr>
          <p:cNvSpPr/>
          <p:nvPr/>
        </p:nvSpPr>
        <p:spPr>
          <a:xfrm>
            <a:off x="6761851" y="4449750"/>
            <a:ext cx="3431019" cy="1852601"/>
          </a:xfrm>
          <a:prstGeom prst="roundRect">
            <a:avLst/>
          </a:prstGeom>
          <a:solidFill>
            <a:schemeClr val="bg1"/>
          </a:solidFill>
          <a:ln>
            <a:solidFill>
              <a:srgbClr val="182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E9B3571-3D47-8757-1D52-B3A6C8F45FF4}"/>
              </a:ext>
            </a:extLst>
          </p:cNvPr>
          <p:cNvSpPr txBox="1"/>
          <p:nvPr/>
        </p:nvSpPr>
        <p:spPr>
          <a:xfrm>
            <a:off x="8874482" y="4557020"/>
            <a:ext cx="65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יעיל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41C268-D3D5-EB2C-FAE3-658A3D9132DC}"/>
              </a:ext>
            </a:extLst>
          </p:cNvPr>
          <p:cNvSpPr txBox="1"/>
          <p:nvPr/>
        </p:nvSpPr>
        <p:spPr>
          <a:xfrm>
            <a:off x="6955016" y="4557020"/>
            <a:ext cx="136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C6179F6-733E-017D-FA01-2D45CBCD1EC0}"/>
              </a:ext>
            </a:extLst>
          </p:cNvPr>
          <p:cNvSpPr txBox="1"/>
          <p:nvPr/>
        </p:nvSpPr>
        <p:spPr>
          <a:xfrm>
            <a:off x="6761851" y="5225133"/>
            <a:ext cx="3431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לרדוף אחר המטרות הלא נכונות, אך לבצע ביעילות את הפעולות להשגתן  (לבצע משימות רבות ביעילות מבלי להגיע ליעד)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D75D0005-6EF4-1601-DF96-DD5D25E9F280}"/>
              </a:ext>
            </a:extLst>
          </p:cNvPr>
          <p:cNvSpPr/>
          <p:nvPr/>
        </p:nvSpPr>
        <p:spPr>
          <a:xfrm>
            <a:off x="2195294" y="4437050"/>
            <a:ext cx="3431019" cy="1852601"/>
          </a:xfrm>
          <a:prstGeom prst="roundRect">
            <a:avLst/>
          </a:prstGeom>
          <a:solidFill>
            <a:schemeClr val="bg1"/>
          </a:solidFill>
          <a:ln>
            <a:solidFill>
              <a:srgbClr val="182A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7060437-75D5-7003-792C-C6DE09E0A3AC}"/>
              </a:ext>
            </a:extLst>
          </p:cNvPr>
          <p:cNvSpPr txBox="1"/>
          <p:nvPr/>
        </p:nvSpPr>
        <p:spPr>
          <a:xfrm>
            <a:off x="4270205" y="4544320"/>
            <a:ext cx="65198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יעיל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76A851-A511-AC1A-B091-15FD45B25A21}"/>
              </a:ext>
            </a:extLst>
          </p:cNvPr>
          <p:cNvSpPr txBox="1"/>
          <p:nvPr/>
        </p:nvSpPr>
        <p:spPr>
          <a:xfrm>
            <a:off x="2350739" y="4544320"/>
            <a:ext cx="13631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6E5BA4-39C6-F687-DE58-51CEE8F42B4C}"/>
              </a:ext>
            </a:extLst>
          </p:cNvPr>
          <p:cNvSpPr txBox="1"/>
          <p:nvPr/>
        </p:nvSpPr>
        <p:spPr>
          <a:xfrm>
            <a:off x="2195295" y="5212433"/>
            <a:ext cx="3431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60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לדעת מה המטרות והיעדים המשמעותיים ולבצע את המשימות בצורה שמחזירה את ההשקעה</a:t>
            </a:r>
            <a:endParaRPr kumimoji="0" lang="he-IL" sz="1600" i="0" u="none" strike="noStrike" kern="1200" cap="none" spc="0" normalizeH="0" baseline="0" noProof="0" dirty="0">
              <a:ln>
                <a:noFill/>
              </a:ln>
              <a:solidFill>
                <a:srgbClr val="182A6E"/>
              </a:solidFill>
              <a:effectLst/>
              <a:uLnTx/>
              <a:uFillTx/>
              <a:latin typeface="Assistant" pitchFamily="2" charset="-79"/>
              <a:cs typeface="Assistant" pitchFamily="2" charset="-79"/>
            </a:endParaRPr>
          </a:p>
        </p:txBody>
      </p:sp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3942DD6-3B95-D489-F461-6733AB5C22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3" y="4532913"/>
            <a:ext cx="436225" cy="43622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C73DFDE-9C8C-5177-653F-9D045BBCC2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415" y="4532913"/>
            <a:ext cx="436225" cy="436225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FB8547F4-89ED-480F-09D6-17A1F09011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117" y="2303236"/>
            <a:ext cx="436225" cy="436225"/>
          </a:xfrm>
          <a:prstGeom prst="rect">
            <a:avLst/>
          </a:prstGeom>
        </p:spPr>
      </p:pic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22ADED14-6A15-1C71-3868-2F65FC5BFB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503" y="2303236"/>
            <a:ext cx="436225" cy="436225"/>
          </a:xfrm>
          <a:prstGeom prst="rect">
            <a:avLst/>
          </a:prstGeom>
        </p:spPr>
      </p:pic>
      <p:pic>
        <p:nvPicPr>
          <p:cNvPr id="42" name="Picture 41" descr="Icon&#10;&#10;Description automatically generated">
            <a:extLst>
              <a:ext uri="{FF2B5EF4-FFF2-40B4-BE49-F238E27FC236}">
                <a16:creationId xmlns:a16="http://schemas.microsoft.com/office/drawing/2014/main" id="{AA99A85C-835B-1025-97D7-28996A704A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92" y="2288258"/>
            <a:ext cx="436225" cy="436225"/>
          </a:xfrm>
          <a:prstGeom prst="rect">
            <a:avLst/>
          </a:prstGeom>
        </p:spPr>
      </p:pic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5CBFC632-3B72-4736-3A57-6B45BFFFD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349" y="2288258"/>
            <a:ext cx="436225" cy="436225"/>
          </a:xfrm>
          <a:prstGeom prst="rect">
            <a:avLst/>
          </a:prstGeom>
        </p:spPr>
      </p:pic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65BA6CBB-2A1D-3869-FECE-127A11C73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19" y="4515677"/>
            <a:ext cx="436225" cy="436225"/>
          </a:xfrm>
          <a:prstGeom prst="rect">
            <a:avLst/>
          </a:prstGeom>
        </p:spPr>
      </p:pic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A3D085D6-497A-4722-C51C-68B618CEC7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868" y="4515677"/>
            <a:ext cx="436225" cy="4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373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2528FEBF-9EB4-1306-B0F8-2DB8D71D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איך להיות אפקטיבי?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8089"/>
            <a:ext cx="12192000" cy="78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4FE2B4-00F9-54DD-24E5-46F7D8869849}"/>
              </a:ext>
            </a:extLst>
          </p:cNvPr>
          <p:cNvGrpSpPr/>
          <p:nvPr/>
        </p:nvGrpSpPr>
        <p:grpSpPr>
          <a:xfrm>
            <a:off x="0" y="290555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6596776-1037-EA94-38EC-A563E5BE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A67C1-5998-0F2A-3FFC-506F8195845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F07BBF0-308C-69AC-C766-FFE4D0CE0F67}"/>
              </a:ext>
            </a:extLst>
          </p:cNvPr>
          <p:cNvSpPr txBox="1"/>
          <p:nvPr/>
        </p:nvSpPr>
        <p:spPr>
          <a:xfrm>
            <a:off x="1294282" y="1559554"/>
            <a:ext cx="97248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אפקטיבית נמדדת בשני מישורים: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93AD61-A146-04D3-3CB8-F2F1DBBADE7E}"/>
              </a:ext>
            </a:extLst>
          </p:cNvPr>
          <p:cNvSpPr txBox="1"/>
          <p:nvPr/>
        </p:nvSpPr>
        <p:spPr>
          <a:xfrm>
            <a:off x="7132320" y="3508212"/>
            <a:ext cx="347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2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כמה אתם מייצרים</a:t>
            </a:r>
          </a:p>
          <a:p>
            <a:pPr algn="ctr"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כמה מוצרים, כסף, משמעות?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11F1BD-63DE-1062-8E70-638D7CDAFD3B}"/>
              </a:ext>
            </a:extLst>
          </p:cNvPr>
          <p:cNvSpPr txBox="1"/>
          <p:nvPr/>
        </p:nvSpPr>
        <p:spPr>
          <a:xfrm>
            <a:off x="2194560" y="3508212"/>
            <a:ext cx="34747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2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עד כמה אתם שומרים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2200" dirty="0">
                <a:solidFill>
                  <a:srgbClr val="182A6E"/>
                </a:solidFill>
                <a:effectLst/>
                <a:latin typeface="Assistant" pitchFamily="2" charset="-79"/>
                <a:ea typeface="Calibri" panose="020F0502020204030204" pitchFamily="34" charset="0"/>
                <a:cs typeface="Assistant" pitchFamily="2" charset="-79"/>
              </a:rPr>
              <a:t>על הנכס שלכם?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כמה אתם מקפידים להשקיע ברווחת העובד ובמערכות יחסים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9EFD5DA-D40D-05C3-8A21-CC2103152D20}"/>
              </a:ext>
            </a:extLst>
          </p:cNvPr>
          <p:cNvGrpSpPr/>
          <p:nvPr/>
        </p:nvGrpSpPr>
        <p:grpSpPr>
          <a:xfrm>
            <a:off x="8501147" y="2472697"/>
            <a:ext cx="985757" cy="940595"/>
            <a:chOff x="10243271" y="4917544"/>
            <a:chExt cx="936109" cy="89322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31CA7C5-5C22-527A-2EDF-B5857E4804A0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92255E-489B-E22C-5A41-05A640026F3E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176B9E-065A-2B89-F3F7-BCB91D5E618A}"/>
              </a:ext>
            </a:extLst>
          </p:cNvPr>
          <p:cNvGrpSpPr/>
          <p:nvPr/>
        </p:nvGrpSpPr>
        <p:grpSpPr>
          <a:xfrm>
            <a:off x="3413758" y="2472697"/>
            <a:ext cx="985757" cy="940595"/>
            <a:chOff x="10243271" y="4917544"/>
            <a:chExt cx="936109" cy="89322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2BD3042-EC58-D4A0-B5AA-6F095C465F13}"/>
                </a:ext>
              </a:extLst>
            </p:cNvPr>
            <p:cNvSpPr/>
            <p:nvPr/>
          </p:nvSpPr>
          <p:spPr>
            <a:xfrm rot="3424965">
              <a:off x="10329529" y="4917544"/>
              <a:ext cx="849851" cy="849851"/>
            </a:xfrm>
            <a:prstGeom prst="ellipse">
              <a:avLst/>
            </a:prstGeom>
            <a:solidFill>
              <a:srgbClr val="192B6F">
                <a:alpha val="21961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>
                <a:solidFill>
                  <a:srgbClr val="192B6F"/>
                </a:solidFill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CB70662-A481-8281-1051-462A633251B8}"/>
                </a:ext>
              </a:extLst>
            </p:cNvPr>
            <p:cNvSpPr/>
            <p:nvPr/>
          </p:nvSpPr>
          <p:spPr>
            <a:xfrm rot="3427992">
              <a:off x="10243271" y="4939118"/>
              <a:ext cx="871647" cy="871647"/>
            </a:xfrm>
            <a:prstGeom prst="ellipse">
              <a:avLst/>
            </a:prstGeom>
            <a:noFill/>
            <a:ln w="19050">
              <a:solidFill>
                <a:srgbClr val="192B6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C7CAABE-6BC3-F6F6-BA5B-9719AD468F18}"/>
              </a:ext>
            </a:extLst>
          </p:cNvPr>
          <p:cNvSpPr txBox="1"/>
          <p:nvPr/>
        </p:nvSpPr>
        <p:spPr>
          <a:xfrm>
            <a:off x="8512233" y="2574600"/>
            <a:ext cx="71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F2136CE-2200-0831-6C8A-79EF7333AEB0}"/>
              </a:ext>
            </a:extLst>
          </p:cNvPr>
          <p:cNvSpPr txBox="1"/>
          <p:nvPr/>
        </p:nvSpPr>
        <p:spPr>
          <a:xfrm>
            <a:off x="3441470" y="2591226"/>
            <a:ext cx="714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000" b="1" i="0" u="none" strike="noStrike" kern="1200" cap="none" spc="0" normalizeH="0" baseline="0" noProof="0" dirty="0">
                <a:ln>
                  <a:noFill/>
                </a:ln>
                <a:solidFill>
                  <a:srgbClr val="192B6F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325759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07BBF0-308C-69AC-C766-FFE4D0CE0F67}"/>
              </a:ext>
            </a:extLst>
          </p:cNvPr>
          <p:cNvSpPr txBox="1"/>
          <p:nvPr/>
        </p:nvSpPr>
        <p:spPr>
          <a:xfrm>
            <a:off x="4714504" y="2270671"/>
            <a:ext cx="70301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מה?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(מה הפעולה שתוביל אותנו להשגת היעדים שהצבנו)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לשם מה?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(מה הסיבה שבחרנו בפעולה הזאת כדי לקדם את המטרה שלשמה יצאנו לדרך)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איך?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(איך הפעולה תתבצע)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מי?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(מי יבצע את הפעולה?)</a:t>
            </a:r>
          </a:p>
          <a:p>
            <a:pPr marL="0" marR="0" lvl="0" indent="0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200" b="1" i="0" u="none" strike="noStrike" kern="1200" cap="none" spc="0" normalizeH="0" baseline="0" noProof="0" dirty="0">
                <a:ln>
                  <a:noFill/>
                </a:ln>
                <a:solidFill>
                  <a:srgbClr val="182A6E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מתי? </a:t>
            </a:r>
            <a:r>
              <a:rPr kumimoji="0" lang="he-IL" sz="2200" i="0" u="none" strike="noStrike" kern="1200" cap="none" spc="0" normalizeH="0" baseline="0" noProof="0" dirty="0">
                <a:ln>
                  <a:noFill/>
                </a:ln>
                <a:solidFill>
                  <a:srgbClr val="686C6B"/>
                </a:solidFill>
                <a:effectLst/>
                <a:uLnTx/>
                <a:uFillTx/>
                <a:latin typeface="Assistant" pitchFamily="2" charset="-79"/>
                <a:cs typeface="Assistant" pitchFamily="2" charset="-79"/>
              </a:rPr>
              <a:t>(מה תאריך היעד לסיום ביצוע הפעולה)</a:t>
            </a:r>
          </a:p>
        </p:txBody>
      </p:sp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2528FEBF-9EB4-1306-B0F8-2DB8D71D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39" y="319595"/>
            <a:ext cx="6487862" cy="8713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268717" y="290555"/>
            <a:ext cx="62956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ssistant" pitchFamily="2" charset="-79"/>
                <a:ea typeface="+mn-ea"/>
                <a:cs typeface="Assistant" pitchFamily="2" charset="-79"/>
              </a:rPr>
              <a:t>בניית תוכנית עבודה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B80F24-74E5-00AA-EE03-BC1D575A205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0" y="6778089"/>
            <a:ext cx="12192000" cy="7873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04FE2B4-00F9-54DD-24E5-46F7D8869849}"/>
              </a:ext>
            </a:extLst>
          </p:cNvPr>
          <p:cNvGrpSpPr/>
          <p:nvPr/>
        </p:nvGrpSpPr>
        <p:grpSpPr>
          <a:xfrm>
            <a:off x="-80797" y="164953"/>
            <a:ext cx="1382646" cy="785668"/>
            <a:chOff x="-70992" y="261692"/>
            <a:chExt cx="2042469" cy="1160603"/>
          </a:xfrm>
        </p:grpSpPr>
        <p:pic>
          <p:nvPicPr>
            <p:cNvPr id="7" name="Picture 6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06596776-1037-EA94-38EC-A563E5BEF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08A67C1-5998-0F2A-3FFC-506F81958450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774A5116-54DB-2786-C6D6-AED37B3FE8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2066" t="16803" r="37470" b="6320"/>
          <a:stretch/>
        </p:blipFill>
        <p:spPr>
          <a:xfrm>
            <a:off x="618740" y="1196009"/>
            <a:ext cx="3715754" cy="54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96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F3B0A9-97BD-1249-427A-0772282D4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2C8B3E-F999-C234-A114-88E1269382B0}"/>
              </a:ext>
            </a:extLst>
          </p:cNvPr>
          <p:cNvSpPr txBox="1"/>
          <p:nvPr/>
        </p:nvSpPr>
        <p:spPr>
          <a:xfrm>
            <a:off x="3653986" y="4241091"/>
            <a:ext cx="8054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5000" i="0" dirty="0">
                <a:solidFill>
                  <a:srgbClr val="182A6E"/>
                </a:solidFill>
                <a:effectLst/>
                <a:latin typeface="Assistant" pitchFamily="2" charset="-79"/>
                <a:cs typeface="Assistant" pitchFamily="2" charset="-79"/>
              </a:rPr>
              <a:t>איך נקבע סדרי עדיפויות בין הפעולות השונות?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C96333-43C1-E95C-270E-CFA82F95C653}"/>
              </a:ext>
            </a:extLst>
          </p:cNvPr>
          <p:cNvGrpSpPr/>
          <p:nvPr/>
        </p:nvGrpSpPr>
        <p:grpSpPr>
          <a:xfrm>
            <a:off x="0" y="290555"/>
            <a:ext cx="1382646" cy="785668"/>
            <a:chOff x="-70992" y="261692"/>
            <a:chExt cx="2042469" cy="1160603"/>
          </a:xfrm>
        </p:grpSpPr>
        <p:pic>
          <p:nvPicPr>
            <p:cNvPr id="5" name="Picture 4" descr="A picture containing text, weapon, window&#10;&#10;Description automatically generated">
              <a:extLst>
                <a:ext uri="{FF2B5EF4-FFF2-40B4-BE49-F238E27FC236}">
                  <a16:creationId xmlns:a16="http://schemas.microsoft.com/office/drawing/2014/main" id="{D1FB613A-061D-30F2-E1CB-827F48EB33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570" y="261692"/>
              <a:ext cx="819613" cy="81961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5C4992-FFA2-06AA-C6C0-FFF97404E009}"/>
                </a:ext>
              </a:extLst>
            </p:cNvPr>
            <p:cNvSpPr txBox="1"/>
            <p:nvPr/>
          </p:nvSpPr>
          <p:spPr>
            <a:xfrm>
              <a:off x="-70992" y="1081306"/>
              <a:ext cx="2042469" cy="340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900" b="1" dirty="0">
                  <a:solidFill>
                    <a:srgbClr val="192B6F"/>
                  </a:solidFill>
                  <a:latin typeface="Assistant" pitchFamily="2" charset="-79"/>
                  <a:cs typeface="Assistant" pitchFamily="2" charset="-79"/>
                </a:rPr>
                <a:t>חינוך רשותי בתנועה</a:t>
              </a:r>
              <a:endParaRPr lang="en-IL" sz="900" b="1" dirty="0">
                <a:solidFill>
                  <a:srgbClr val="192B6F"/>
                </a:solidFill>
                <a:latin typeface="Assistant" pitchFamily="2" charset="-79"/>
                <a:cs typeface="Assistant" pitchFamily="2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072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9022</TotalTime>
  <Words>580</Words>
  <Application>Microsoft Office PowerPoint</Application>
  <PresentationFormat>Widescreen</PresentationFormat>
  <Paragraphs>95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Assistant</vt:lpstr>
      <vt:lpstr>Courier New</vt:lpstr>
      <vt:lpstr>Calibri</vt:lpstr>
      <vt:lpstr>Arial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ליאת שני</dc:creator>
  <cp:lastModifiedBy>Adi Simon Bar</cp:lastModifiedBy>
  <cp:revision>124</cp:revision>
  <dcterms:created xsi:type="dcterms:W3CDTF">2023-03-18T17:01:00Z</dcterms:created>
  <dcterms:modified xsi:type="dcterms:W3CDTF">2023-05-17T12:47:47Z</dcterms:modified>
</cp:coreProperties>
</file>