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62" r:id="rId2"/>
  </p:sldMasterIdLst>
  <p:notesMasterIdLst>
    <p:notesMasterId r:id="rId11"/>
  </p:notesMasterIdLst>
  <p:sldIdLst>
    <p:sldId id="340" r:id="rId3"/>
    <p:sldId id="339" r:id="rId4"/>
    <p:sldId id="324" r:id="rId5"/>
    <p:sldId id="327" r:id="rId6"/>
    <p:sldId id="323" r:id="rId7"/>
    <p:sldId id="325" r:id="rId8"/>
    <p:sldId id="331" r:id="rId9"/>
    <p:sldId id="330" r:id="rId10"/>
  </p:sldIdLst>
  <p:sldSz cx="12192000" cy="6858000"/>
  <p:notesSz cx="6858000" cy="9144000"/>
  <p:embeddedFontLst>
    <p:embeddedFont>
      <p:font typeface="Assistant" pitchFamily="2" charset="-79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B6F"/>
    <a:srgbClr val="686C6B"/>
    <a:srgbClr val="FFFFFF"/>
    <a:srgbClr val="932C5C"/>
    <a:srgbClr val="F5931D"/>
    <a:srgbClr val="9EB83B"/>
    <a:srgbClr val="686B6C"/>
    <a:srgbClr val="0385B6"/>
    <a:srgbClr val="192A6D"/>
    <a:srgbClr val="182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762"/>
  </p:normalViewPr>
  <p:slideViewPr>
    <p:cSldViewPr snapToGrid="0">
      <p:cViewPr varScale="1">
        <p:scale>
          <a:sx n="54" d="100"/>
          <a:sy n="54" d="100"/>
        </p:scale>
        <p:origin x="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86A45B-391D-4DF2-A453-319D0225B504}" type="datetimeFigureOut">
              <a:rPr lang="he-IL" smtClean="0"/>
              <a:t>א'/סיון/תשפ"ג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F0AD6A3-C22A-4849-8557-CD772370AF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73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8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5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03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8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4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CD4DE-5FD6-C495-4A49-233AD11F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0C5F-42BE-46AC-89A7-B42DF7AC8992}" type="datetimeFigureOut">
              <a:rPr lang="he-IL" smtClean="0"/>
              <a:t>א'/סיון/תשפ"ג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F2C5B-25F8-3779-444C-7B4FBF052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49B49-9416-FA68-0CBF-A988B3B7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1AEE-D501-4A15-9D11-1A800BD4ECF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99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3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E5898D-D5EB-3C07-DCAC-74CAA11CC9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kwaqms-Eet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32A798-6EFD-67B8-2EEC-7AA8010EA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/>
          <a:stretch/>
        </p:blipFill>
        <p:spPr>
          <a:xfrm>
            <a:off x="15554" y="-372583"/>
            <a:ext cx="12231435" cy="7297387"/>
          </a:xfrm>
          <a:prstGeom prst="rect">
            <a:avLst/>
          </a:prstGeom>
        </p:spPr>
      </p:pic>
      <p:sp>
        <p:nvSpPr>
          <p:cNvPr id="20" name="מלבן: פינות מעוגלות 8">
            <a:extLst>
              <a:ext uri="{FF2B5EF4-FFF2-40B4-BE49-F238E27FC236}">
                <a16:creationId xmlns:a16="http://schemas.microsoft.com/office/drawing/2014/main" id="{CE98C22D-7320-1742-425A-8C58D69CFD84}"/>
              </a:ext>
            </a:extLst>
          </p:cNvPr>
          <p:cNvSpPr/>
          <p:nvPr/>
        </p:nvSpPr>
        <p:spPr>
          <a:xfrm>
            <a:off x="4567299" y="1618004"/>
            <a:ext cx="7867652" cy="3853125"/>
          </a:xfrm>
          <a:prstGeom prst="roundRect">
            <a:avLst>
              <a:gd name="adj" fmla="val 74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469900" dist="1524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CEE8-5C65-E834-544F-5E462B2B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97" y="3276111"/>
            <a:ext cx="6091743" cy="145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5AE82-749B-456C-C82E-9D7AC59C256C}"/>
              </a:ext>
            </a:extLst>
          </p:cNvPr>
          <p:cNvSpPr txBox="1"/>
          <p:nvPr/>
        </p:nvSpPr>
        <p:spPr>
          <a:xfrm>
            <a:off x="4379331" y="4925927"/>
            <a:ext cx="78676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0" i="0" u="none" strike="noStrike" kern="1200" cap="all" spc="300" normalizeH="0" baseline="0" noProof="0" dirty="0">
                <a:ln>
                  <a:noFill/>
                </a:ln>
                <a:solidFill>
                  <a:srgbClr val="686B6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הרחבת השותפויות ומרחבי ההשפעה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C210F-8D74-79CC-66AE-41A4732E46E8}"/>
              </a:ext>
            </a:extLst>
          </p:cNvPr>
          <p:cNvSpPr txBox="1"/>
          <p:nvPr/>
        </p:nvSpPr>
        <p:spPr>
          <a:xfrm>
            <a:off x="4978499" y="1829185"/>
            <a:ext cx="6502196" cy="47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1" i="0" u="none" strike="noStrike" kern="1200" cap="all" spc="300" normalizeH="0" baseline="0" noProof="0" dirty="0">
                <a:ln>
                  <a:noFill/>
                </a:ln>
                <a:solidFill>
                  <a:srgbClr val="942C5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גמישות פדגוגית ניהולית רשותית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56258-CEB1-D1EF-E36E-B383CD0416AA}"/>
              </a:ext>
            </a:extLst>
          </p:cNvPr>
          <p:cNvGrpSpPr/>
          <p:nvPr/>
        </p:nvGrpSpPr>
        <p:grpSpPr>
          <a:xfrm>
            <a:off x="6056565" y="2350954"/>
            <a:ext cx="4346062" cy="2193823"/>
            <a:chOff x="4213010" y="2917233"/>
            <a:chExt cx="4346062" cy="219382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264B1069-0D78-F674-227F-0A1648E67BCE}"/>
                </a:ext>
              </a:extLst>
            </p:cNvPr>
            <p:cNvSpPr txBox="1"/>
            <p:nvPr/>
          </p:nvSpPr>
          <p:spPr>
            <a:xfrm>
              <a:off x="4213010" y="2917233"/>
              <a:ext cx="4346062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חינוך רשותי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FF7FD0C-0007-B07E-2EBC-B72A6B5419D4}"/>
                </a:ext>
              </a:extLst>
            </p:cNvPr>
            <p:cNvSpPr txBox="1"/>
            <p:nvPr/>
          </p:nvSpPr>
          <p:spPr>
            <a:xfrm>
              <a:off x="4733246" y="4110846"/>
              <a:ext cx="3530134" cy="10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בתנועה</a:t>
              </a:r>
              <a:endParaRPr kumimoji="0" lang="en-IL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endParaRPr>
            </a:p>
          </p:txBody>
        </p:sp>
      </p:grpSp>
      <p:grpSp>
        <p:nvGrpSpPr>
          <p:cNvPr id="4" name="קבוצה 2">
            <a:extLst>
              <a:ext uri="{FF2B5EF4-FFF2-40B4-BE49-F238E27FC236}">
                <a16:creationId xmlns:a16="http://schemas.microsoft.com/office/drawing/2014/main" id="{302AFAA2-336E-AF86-0765-9AFBD261454C}"/>
              </a:ext>
            </a:extLst>
          </p:cNvPr>
          <p:cNvGrpSpPr/>
          <p:nvPr/>
        </p:nvGrpSpPr>
        <p:grpSpPr>
          <a:xfrm>
            <a:off x="9140676" y="392186"/>
            <a:ext cx="2732898" cy="869252"/>
            <a:chOff x="2795707" y="4525592"/>
            <a:chExt cx="2732898" cy="8692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F24C-10D9-E0BD-5B2E-ED6F1FF975C0}"/>
                </a:ext>
              </a:extLst>
            </p:cNvPr>
            <p:cNvSpPr txBox="1"/>
            <p:nvPr/>
          </p:nvSpPr>
          <p:spPr>
            <a:xfrm>
              <a:off x="2795707" y="4560272"/>
              <a:ext cx="178828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משרד החינוך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קשרי מטה-שלטון מקומי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מינהל פדגוגי</a:t>
              </a:r>
            </a:p>
          </p:txBody>
        </p:sp>
        <p:pic>
          <p:nvPicPr>
            <p:cNvPr id="10" name="Picture 2" descr="Merchavim - Yedidut Toronto">
              <a:extLst>
                <a:ext uri="{FF2B5EF4-FFF2-40B4-BE49-F238E27FC236}">
                  <a16:creationId xmlns:a16="http://schemas.microsoft.com/office/drawing/2014/main" id="{86A6DF23-0454-1B14-6443-0F3DF9D20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1"/>
            <a:stretch/>
          </p:blipFill>
          <p:spPr bwMode="auto">
            <a:xfrm>
              <a:off x="4740713" y="4525592"/>
              <a:ext cx="787892" cy="8692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5A0FCD47-6A1A-E48D-486A-1B92365A4B28}"/>
                </a:ext>
              </a:extLst>
            </p:cNvPr>
            <p:cNvCxnSpPr/>
            <p:nvPr/>
          </p:nvCxnSpPr>
          <p:spPr>
            <a:xfrm>
              <a:off x="4638944" y="4644113"/>
              <a:ext cx="0" cy="593711"/>
            </a:xfrm>
            <a:prstGeom prst="line">
              <a:avLst/>
            </a:prstGeom>
            <a:ln w="12700">
              <a:solidFill>
                <a:srgbClr val="015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867C92-5D63-1C78-B3B9-EC29C207A344}"/>
              </a:ext>
            </a:extLst>
          </p:cNvPr>
          <p:cNvGrpSpPr/>
          <p:nvPr/>
        </p:nvGrpSpPr>
        <p:grpSpPr>
          <a:xfrm>
            <a:off x="-282388" y="163054"/>
            <a:ext cx="2336209" cy="1327516"/>
            <a:chOff x="-70992" y="261692"/>
            <a:chExt cx="2042469" cy="1160603"/>
          </a:xfrm>
        </p:grpSpPr>
        <p:pic>
          <p:nvPicPr>
            <p:cNvPr id="14" name="Picture 13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1E0C9CA8-3389-EA58-3A0F-C9321CCF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A6E661-D340-D0BB-E159-2CC915389E02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687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31CCD6F0-12F5-3077-B595-EFFB4834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3" b="46517"/>
          <a:stretch/>
        </p:blipFill>
        <p:spPr>
          <a:xfrm rot="10800000">
            <a:off x="-12879" y="0"/>
            <a:ext cx="12204879" cy="685800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9713F40B-0C77-6FB9-5A3D-04C4DD8FE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44879"/>
            <a:ext cx="1194891" cy="11948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3365885" y="867013"/>
            <a:ext cx="6496225" cy="181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מהלך 3:</a:t>
            </a:r>
            <a:endParaRPr kumimoji="0" lang="en-US" sz="69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אתגרי הרשות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51E6-8835-8D38-F92E-48FD4422C46C}"/>
              </a:ext>
            </a:extLst>
          </p:cNvPr>
          <p:cNvSpPr txBox="1"/>
          <p:nvPr/>
        </p:nvSpPr>
        <p:spPr>
          <a:xfrm>
            <a:off x="3990109" y="3429000"/>
            <a:ext cx="5872001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מפגש 1</a:t>
            </a:r>
            <a:r>
              <a:rPr lang="he-IL" sz="3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- 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ההצלחה שלי היא של כולנו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E09F283-F563-92E0-DF41-6D89F4A4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79" y="3378855"/>
            <a:ext cx="899521" cy="89952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820DE4F-2EFF-9924-8CF7-8FC097F2F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07" y="950621"/>
            <a:ext cx="1039775" cy="11005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A2595D-9A38-C3F6-A4A8-3852D2A03B7C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4" name="Picture 3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A88AD81-5F88-E424-C209-2C657FC5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6CB96E-2278-5DB5-15F2-FD8F5D493FF2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08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B276F65-5736-D12A-B0A4-CA8540DA2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EB3C9-805B-0BAE-CBC8-41516795AEA9}"/>
              </a:ext>
            </a:extLst>
          </p:cNvPr>
          <p:cNvSpPr txBox="1"/>
          <p:nvPr/>
        </p:nvSpPr>
        <p:spPr>
          <a:xfrm>
            <a:off x="3567630" y="383739"/>
            <a:ext cx="57340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פרקטיקות המקדמות שותפות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68654-079C-B6A5-3CDF-5F9E78FAD8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818633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568C51-5280-2F13-20FD-B608D0E9A2F2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9" name="Picture 8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AB4216BA-1DC0-3F31-1428-D3C3A1204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B82E37-B806-7F8B-8699-3518DB2AC921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17" name="Picture 16" descr="Diagram, text, whiteboard&#10;&#10;Description automatically generated">
            <a:extLst>
              <a:ext uri="{FF2B5EF4-FFF2-40B4-BE49-F238E27FC236}">
                <a16:creationId xmlns:a16="http://schemas.microsoft.com/office/drawing/2014/main" id="{D95E24F2-715D-F930-F77D-80E8B9726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41" y="1427183"/>
            <a:ext cx="3175318" cy="5155223"/>
          </a:xfrm>
          <a:prstGeom prst="rect">
            <a:avLst/>
          </a:prstGeom>
        </p:spPr>
      </p:pic>
      <p:pic>
        <p:nvPicPr>
          <p:cNvPr id="19" name="Picture 18" descr="Text, whiteboard&#10;&#10;Description automatically generated">
            <a:extLst>
              <a:ext uri="{FF2B5EF4-FFF2-40B4-BE49-F238E27FC236}">
                <a16:creationId xmlns:a16="http://schemas.microsoft.com/office/drawing/2014/main" id="{B381AB1E-EE80-8873-57B1-4869237A1A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42" y="1456225"/>
            <a:ext cx="3175318" cy="5155223"/>
          </a:xfrm>
          <a:prstGeom prst="rect">
            <a:avLst/>
          </a:prstGeom>
        </p:spPr>
      </p:pic>
      <p:pic>
        <p:nvPicPr>
          <p:cNvPr id="21" name="Picture 20" descr="Text, whiteboard&#10;&#10;Description automatically generated">
            <a:extLst>
              <a:ext uri="{FF2B5EF4-FFF2-40B4-BE49-F238E27FC236}">
                <a16:creationId xmlns:a16="http://schemas.microsoft.com/office/drawing/2014/main" id="{B4C27519-41D2-C2BB-486B-DA0346854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0" y="1398142"/>
            <a:ext cx="3175318" cy="51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9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77D3571B-D6BD-FD68-598E-7F41D67FD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2518359" y="331700"/>
            <a:ext cx="77368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אילו פרקטיקות זיהיתם?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F4C3026-7C63-EAF5-E01D-5D53550C8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" y="2384167"/>
            <a:ext cx="7772400" cy="314083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2AF2E12-B958-715D-90C7-6C743B8AD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66" y="2381650"/>
            <a:ext cx="3303712" cy="2876791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6256339-BA9D-39B6-E052-145591D3E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78" y="2430029"/>
            <a:ext cx="3606895" cy="2991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3C72A-44F6-5929-8BDE-E06D5FD57BCD}"/>
              </a:ext>
            </a:extLst>
          </p:cNvPr>
          <p:cNvSpPr txBox="1"/>
          <p:nvPr/>
        </p:nvSpPr>
        <p:spPr>
          <a:xfrm>
            <a:off x="4900382" y="3243109"/>
            <a:ext cx="2972767" cy="1162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פרקטיקה שמסקרנת אותי ואשמח להעמיק בה...</a:t>
            </a:r>
            <a:endParaRPr lang="he-IL" sz="2200" b="1" kern="100" dirty="0">
              <a:solidFill>
                <a:schemeClr val="bg1"/>
              </a:solidFill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CD399-1B9D-A52F-5C92-CB53CC1087BC}"/>
              </a:ext>
            </a:extLst>
          </p:cNvPr>
          <p:cNvSpPr txBox="1"/>
          <p:nvPr/>
        </p:nvSpPr>
        <p:spPr>
          <a:xfrm>
            <a:off x="942290" y="3228918"/>
            <a:ext cx="2972767" cy="1162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איך נקדם יישום של הפרקטיקות השונות בשותפות שלנו?</a:t>
            </a:r>
            <a:endParaRPr lang="he-IL" sz="2200" b="1" kern="100" dirty="0">
              <a:solidFill>
                <a:schemeClr val="bg1"/>
              </a:solidFill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5D5D4-BAE7-2CE9-536A-6A35C3C7CE7C}"/>
              </a:ext>
            </a:extLst>
          </p:cNvPr>
          <p:cNvSpPr txBox="1"/>
          <p:nvPr/>
        </p:nvSpPr>
        <p:spPr>
          <a:xfrm>
            <a:off x="8453833" y="3243109"/>
            <a:ext cx="3209848" cy="80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איזה פרקטיקה אפקטיבית ביותר לקידום שותפויות?</a:t>
            </a:r>
            <a:endParaRPr lang="en-US" sz="2200" b="1" kern="100" dirty="0">
              <a:solidFill>
                <a:schemeClr val="bg1"/>
              </a:solidFill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E4AA2C-1286-A1CC-A383-C24EAE919E86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1" name="Picture 10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727D0820-040F-0367-AE26-0FDBC3361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01FC5A-EE12-CCD9-B413-C1BBC38273CC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0C1E7-9D25-4677-68F8-C5A25B221B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6818633"/>
            <a:ext cx="12192000" cy="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electronics, vector graphics&#10;&#10;Description automatically generated">
            <a:extLst>
              <a:ext uri="{FF2B5EF4-FFF2-40B4-BE49-F238E27FC236}">
                <a16:creationId xmlns:a16="http://schemas.microsoft.com/office/drawing/2014/main" id="{CFAA2CC3-42DF-0E91-77E3-56E992705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5" y="1581146"/>
            <a:ext cx="6393136" cy="3695700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B6BC7EE-89A2-C771-D48C-1DCF95CD3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5" y="2926674"/>
            <a:ext cx="1016000" cy="1028700"/>
          </a:xfrm>
          <a:prstGeom prst="rect">
            <a:avLst/>
          </a:prstGeom>
        </p:spPr>
      </p:pic>
      <p:pic>
        <p:nvPicPr>
          <p:cNvPr id="11" name="Picture 10" descr="A picture containing indoor, wall, tiled, tile&#10;&#10;Description automatically generated">
            <a:extLst>
              <a:ext uri="{FF2B5EF4-FFF2-40B4-BE49-F238E27FC236}">
                <a16:creationId xmlns:a16="http://schemas.microsoft.com/office/drawing/2014/main" id="{EDDCAC0A-D648-6E8F-2DC8-318AD6FF3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8366300" y="-7"/>
            <a:ext cx="3838579" cy="68580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5EB851-839C-D9A1-5AB9-EBDAD68F1747}"/>
              </a:ext>
            </a:extLst>
          </p:cNvPr>
          <p:cNvSpPr txBox="1"/>
          <p:nvPr/>
        </p:nvSpPr>
        <p:spPr>
          <a:xfrm>
            <a:off x="8599046" y="809543"/>
            <a:ext cx="3367343" cy="133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5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חשיבה תוצאתית</a:t>
            </a:r>
            <a:endParaRPr kumimoji="0" lang="he-IL" sz="5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8161FC-520C-E782-CC58-C94E05CA306C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5" name="Picture 4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9CF10053-E95D-8974-8BC0-7081AA825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382580-49E1-10BF-47C7-1EC4AB9F991F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414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1766590-63B8-001C-7752-B05FC4C38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3268717" y="290555"/>
            <a:ext cx="62956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חוגגים הצלחות</a:t>
            </a:r>
            <a:endParaRPr kumimoji="0" lang="en-IL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93E86D-EDF5-2F65-EF8F-D1D6AD103D42}"/>
              </a:ext>
            </a:extLst>
          </p:cNvPr>
          <p:cNvSpPr txBox="1"/>
          <p:nvPr/>
        </p:nvSpPr>
        <p:spPr>
          <a:xfrm>
            <a:off x="5960199" y="1869615"/>
            <a:ext cx="41171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מה הביא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686C6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לתחושת ההצלחה?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rgbClr val="686C6B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7D6E355-1CFA-78A2-9811-E51383D403EE}"/>
              </a:ext>
            </a:extLst>
          </p:cNvPr>
          <p:cNvSpPr txBox="1"/>
          <p:nvPr/>
        </p:nvSpPr>
        <p:spPr>
          <a:xfrm>
            <a:off x="6273882" y="2968554"/>
            <a:ext cx="38035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686C6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מי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686C6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 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השותפים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686C6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להצלחה?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rgbClr val="686C6B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815802A-2702-FA49-4DEC-DC224CB0F65D}"/>
              </a:ext>
            </a:extLst>
          </p:cNvPr>
          <p:cNvSpPr txBox="1"/>
          <p:nvPr/>
        </p:nvSpPr>
        <p:spPr>
          <a:xfrm>
            <a:off x="5722580" y="4067493"/>
            <a:ext cx="43548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686C6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מה משמעות ההצלחה 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בהקשר הרשותי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29A3552-B37B-CB7F-ED14-4B334C292BEB}"/>
              </a:ext>
            </a:extLst>
          </p:cNvPr>
          <p:cNvSpPr txBox="1"/>
          <p:nvPr/>
        </p:nvSpPr>
        <p:spPr>
          <a:xfrm>
            <a:off x="6297770" y="5166433"/>
            <a:ext cx="37796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686C6B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האם יש להצלחה </a:t>
            </a: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תהליכי המשך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ea typeface="Calibri"/>
                <a:cs typeface="Assistant" pitchFamily="2" charset="-79"/>
                <a:sym typeface="Calibri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F3A7B1-08DF-F4FA-7197-CB6E31718928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95E1176D-4484-2442-B08F-95FE795F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B89E60-460A-3776-D52E-336A65EEA9C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1DA5B6-0C21-971F-7CFB-9F42DBA13A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818633"/>
            <a:ext cx="12192000" cy="787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DBBAFD-6F67-3D7A-73C4-1592AEF9973A}"/>
              </a:ext>
            </a:extLst>
          </p:cNvPr>
          <p:cNvGrpSpPr/>
          <p:nvPr/>
        </p:nvGrpSpPr>
        <p:grpSpPr>
          <a:xfrm>
            <a:off x="10242245" y="1635518"/>
            <a:ext cx="931014" cy="873841"/>
            <a:chOff x="10243110" y="2726142"/>
            <a:chExt cx="931014" cy="8738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0C0E328-FB23-73CA-9C35-83493C90A1CC}"/>
                </a:ext>
              </a:extLst>
            </p:cNvPr>
            <p:cNvSpPr/>
            <p:nvPr/>
          </p:nvSpPr>
          <p:spPr>
            <a:xfrm rot="3424965">
              <a:off x="10324273" y="2726142"/>
              <a:ext cx="849851" cy="849851"/>
            </a:xfrm>
            <a:prstGeom prst="ellipse">
              <a:avLst/>
            </a:prstGeom>
            <a:solidFill>
              <a:srgbClr val="932C5C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1BEB50-C710-C50B-6143-78437D0C31CA}"/>
                </a:ext>
              </a:extLst>
            </p:cNvPr>
            <p:cNvSpPr/>
            <p:nvPr/>
          </p:nvSpPr>
          <p:spPr>
            <a:xfrm rot="3424965">
              <a:off x="10243110" y="2750132"/>
              <a:ext cx="849851" cy="849851"/>
            </a:xfrm>
            <a:prstGeom prst="ellipse">
              <a:avLst/>
            </a:prstGeom>
            <a:noFill/>
            <a:ln w="19050"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71BE00-FFCD-C3AF-3459-6116DCA4DC9B}"/>
                </a:ext>
              </a:extLst>
            </p:cNvPr>
            <p:cNvSpPr txBox="1"/>
            <p:nvPr/>
          </p:nvSpPr>
          <p:spPr>
            <a:xfrm>
              <a:off x="10529966" y="2726628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932C5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1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DB2CE1-4799-5898-7EBF-94FE40494D53}"/>
              </a:ext>
            </a:extLst>
          </p:cNvPr>
          <p:cNvGrpSpPr/>
          <p:nvPr/>
        </p:nvGrpSpPr>
        <p:grpSpPr>
          <a:xfrm>
            <a:off x="10237150" y="2696954"/>
            <a:ext cx="936109" cy="893221"/>
            <a:chOff x="10243271" y="4917544"/>
            <a:chExt cx="936109" cy="89322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DA38BB-9DBB-DBF4-B104-C0E0BF3BBD57}"/>
                </a:ext>
              </a:extLst>
            </p:cNvPr>
            <p:cNvSpPr/>
            <p:nvPr/>
          </p:nvSpPr>
          <p:spPr>
            <a:xfrm rot="3424965">
              <a:off x="10329529" y="4917544"/>
              <a:ext cx="849851" cy="849851"/>
            </a:xfrm>
            <a:prstGeom prst="ellipse">
              <a:avLst/>
            </a:prstGeom>
            <a:solidFill>
              <a:srgbClr val="192B6F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2E1117-C45C-E4DF-0A34-688AC3F56791}"/>
                </a:ext>
              </a:extLst>
            </p:cNvPr>
            <p:cNvSpPr/>
            <p:nvPr/>
          </p:nvSpPr>
          <p:spPr>
            <a:xfrm rot="3427992">
              <a:off x="10243271" y="4939118"/>
              <a:ext cx="871647" cy="871647"/>
            </a:xfrm>
            <a:prstGeom prst="ellipse">
              <a:avLst/>
            </a:prstGeom>
            <a:noFill/>
            <a:ln w="19050">
              <a:solidFill>
                <a:srgbClr val="192B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364CE2-ED5A-AEC2-48D7-A9D853980444}"/>
                </a:ext>
              </a:extLst>
            </p:cNvPr>
            <p:cNvSpPr txBox="1"/>
            <p:nvPr/>
          </p:nvSpPr>
          <p:spPr>
            <a:xfrm>
              <a:off x="10494332" y="4931617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2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CCC593-D7A9-120B-CA17-20EEEAE8C42E}"/>
              </a:ext>
            </a:extLst>
          </p:cNvPr>
          <p:cNvGrpSpPr/>
          <p:nvPr/>
        </p:nvGrpSpPr>
        <p:grpSpPr>
          <a:xfrm>
            <a:off x="10233898" y="3777770"/>
            <a:ext cx="939361" cy="896017"/>
            <a:chOff x="4659046" y="2731399"/>
            <a:chExt cx="939361" cy="89601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5ADC53-A8A3-4AAF-B28B-04C5B43028FE}"/>
                </a:ext>
              </a:extLst>
            </p:cNvPr>
            <p:cNvSpPr/>
            <p:nvPr/>
          </p:nvSpPr>
          <p:spPr>
            <a:xfrm rot="3424965">
              <a:off x="4748556" y="2731399"/>
              <a:ext cx="849851" cy="849851"/>
            </a:xfrm>
            <a:prstGeom prst="ellipse">
              <a:avLst/>
            </a:prstGeom>
            <a:solidFill>
              <a:srgbClr val="9EB83B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DC27DD-3BF0-E9D0-9937-401B3BB4DF8B}"/>
                </a:ext>
              </a:extLst>
            </p:cNvPr>
            <p:cNvSpPr/>
            <p:nvPr/>
          </p:nvSpPr>
          <p:spPr>
            <a:xfrm rot="3384900">
              <a:off x="4659046" y="2755768"/>
              <a:ext cx="871648" cy="871648"/>
            </a:xfrm>
            <a:prstGeom prst="ellipse">
              <a:avLst/>
            </a:prstGeom>
            <a:noFill/>
            <a:ln w="19050"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43D620-C8B2-628A-1933-7D8CBC3D134E}"/>
                </a:ext>
              </a:extLst>
            </p:cNvPr>
            <p:cNvSpPr txBox="1"/>
            <p:nvPr/>
          </p:nvSpPr>
          <p:spPr>
            <a:xfrm>
              <a:off x="4906665" y="2755552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9EB83B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3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6132DE-B098-D4A7-CDB6-EC24BE6CC0C9}"/>
              </a:ext>
            </a:extLst>
          </p:cNvPr>
          <p:cNvGrpSpPr/>
          <p:nvPr/>
        </p:nvGrpSpPr>
        <p:grpSpPr>
          <a:xfrm>
            <a:off x="10222105" y="4861383"/>
            <a:ext cx="951154" cy="899619"/>
            <a:chOff x="4652509" y="4919261"/>
            <a:chExt cx="951154" cy="89961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E04D49-D3F7-24D6-6023-F9F7317FF646}"/>
                </a:ext>
              </a:extLst>
            </p:cNvPr>
            <p:cNvSpPr/>
            <p:nvPr/>
          </p:nvSpPr>
          <p:spPr>
            <a:xfrm rot="3424965">
              <a:off x="4753812" y="4922801"/>
              <a:ext cx="849851" cy="849851"/>
            </a:xfrm>
            <a:prstGeom prst="ellipse">
              <a:avLst/>
            </a:prstGeom>
            <a:solidFill>
              <a:srgbClr val="F5931D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CC9EEDB-3C70-86D2-FB58-D7EFB2229E60}"/>
                </a:ext>
              </a:extLst>
            </p:cNvPr>
            <p:cNvSpPr/>
            <p:nvPr/>
          </p:nvSpPr>
          <p:spPr>
            <a:xfrm rot="3165911">
              <a:off x="4652509" y="4947234"/>
              <a:ext cx="871646" cy="871646"/>
            </a:xfrm>
            <a:prstGeom prst="ellipse">
              <a:avLst/>
            </a:prstGeom>
            <a:noFill/>
            <a:ln w="19050"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F5931D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E2E2BB-1C82-5DE6-EC4F-C6EC7B3DE1F0}"/>
                </a:ext>
              </a:extLst>
            </p:cNvPr>
            <p:cNvSpPr txBox="1"/>
            <p:nvPr/>
          </p:nvSpPr>
          <p:spPr>
            <a:xfrm>
              <a:off x="4901124" y="4919261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5931D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4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2C84DFB-0852-D72A-5AAF-0EB640B9D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07" y="1940802"/>
            <a:ext cx="4313478" cy="38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3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AA5BA33-70B4-8A4D-CA0C-19621EAAF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3161939" y="432110"/>
            <a:ext cx="682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ההצלחה שלי=</a:t>
            </a:r>
            <a:r>
              <a:rPr lang="he-IL" sz="3600" dirty="0">
                <a:solidFill>
                  <a:prstClr val="white"/>
                </a:solidFill>
                <a:latin typeface="Assistant" pitchFamily="2" charset="-79"/>
                <a:cs typeface="Assistant" pitchFamily="2" charset="-79"/>
              </a:rPr>
              <a:t>שלך=של כולנו</a:t>
            </a:r>
            <a:endParaRPr kumimoji="0" lang="en-IL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93E86D-EDF5-2F65-EF8F-D1D6AD103D42}"/>
              </a:ext>
            </a:extLst>
          </p:cNvPr>
          <p:cNvSpPr txBox="1"/>
          <p:nvPr/>
        </p:nvSpPr>
        <p:spPr>
          <a:xfrm>
            <a:off x="2773948" y="1761000"/>
            <a:ext cx="726384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lang="he-IL" sz="2200" b="1" dirty="0">
                <a:solidFill>
                  <a:srgbClr val="686C6B"/>
                </a:solidFill>
                <a:latin typeface="Assistant" pitchFamily="2" charset="-79"/>
                <a:cs typeface="Assistant" pitchFamily="2" charset="-79"/>
              </a:rPr>
              <a:t>אני </a:t>
            </a:r>
            <a:r>
              <a:rPr lang="he-IL" sz="2200" b="1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גאה</a:t>
            </a:r>
            <a:r>
              <a:rPr lang="he-IL" sz="2200" b="1" dirty="0">
                <a:solidFill>
                  <a:srgbClr val="686C6B"/>
                </a:solidFill>
                <a:latin typeface="Assistant" pitchFamily="2" charset="-79"/>
                <a:cs typeface="Assistant" pitchFamily="2" charset="-79"/>
              </a:rPr>
              <a:t> על...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endParaRPr lang="he-IL" sz="2200" b="1" dirty="0">
              <a:solidFill>
                <a:srgbClr val="686C6B"/>
              </a:solidFill>
              <a:latin typeface="Assistant" pitchFamily="2" charset="-79"/>
              <a:cs typeface="Assistant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lang="he-IL" sz="2200" b="1" dirty="0">
                <a:solidFill>
                  <a:srgbClr val="686C6B"/>
                </a:solidFill>
                <a:latin typeface="Assistant" pitchFamily="2" charset="-79"/>
                <a:cs typeface="Assistant" pitchFamily="2" charset="-79"/>
              </a:rPr>
              <a:t>הייתה לי </a:t>
            </a:r>
            <a:r>
              <a:rPr lang="he-IL" sz="2200" b="1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הזדמנות</a:t>
            </a:r>
            <a:r>
              <a:rPr lang="he-IL" sz="2200" b="1" dirty="0">
                <a:solidFill>
                  <a:srgbClr val="686C6B"/>
                </a:solidFill>
                <a:latin typeface="Assistant" pitchFamily="2" charset="-79"/>
                <a:cs typeface="Assistant" pitchFamily="2" charset="-79"/>
              </a:rPr>
              <a:t> ל...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endParaRPr lang="he-IL" sz="2200" b="1" dirty="0">
              <a:solidFill>
                <a:srgbClr val="686C6B"/>
              </a:solidFill>
              <a:latin typeface="Assistant" pitchFamily="2" charset="-79"/>
              <a:cs typeface="Assistant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Tx/>
              <a:buNone/>
              <a:tabLst/>
              <a:defRPr/>
            </a:pPr>
            <a:r>
              <a:rPr lang="he-IL" sz="2200" b="1" dirty="0">
                <a:solidFill>
                  <a:srgbClr val="686C6B"/>
                </a:solidFill>
                <a:latin typeface="Assistant" pitchFamily="2" charset="-79"/>
                <a:cs typeface="Assistant" pitchFamily="2" charset="-79"/>
              </a:rPr>
              <a:t>ההצלחה של... היא </a:t>
            </a:r>
            <a:r>
              <a:rPr lang="he-IL" sz="2200" b="1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ההצלחה שלנו כי</a:t>
            </a:r>
            <a:r>
              <a:rPr lang="he-IL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...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F891B7-3E7C-59E3-6800-E8B155E81368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9" name="Picture 8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6E8A5212-3560-9A22-B99B-489B21D22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9CBD65-342E-6341-2301-52F665F9B390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982B0EB-6865-4DEF-289A-DB62BD6D0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42" y="1562842"/>
            <a:ext cx="646545" cy="62345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129A799-EF38-0432-5E4C-65A8FE027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42" y="2226417"/>
            <a:ext cx="646545" cy="62345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F572055-9AAD-2BD4-ED45-337948966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42" y="2889992"/>
            <a:ext cx="646545" cy="623455"/>
          </a:xfrm>
          <a:prstGeom prst="rect">
            <a:avLst/>
          </a:prstGeom>
        </p:spPr>
      </p:pic>
      <p:pic>
        <p:nvPicPr>
          <p:cNvPr id="16" name="Graphic 15" descr="Cheers outline">
            <a:extLst>
              <a:ext uri="{FF2B5EF4-FFF2-40B4-BE49-F238E27FC236}">
                <a16:creationId xmlns:a16="http://schemas.microsoft.com/office/drawing/2014/main" id="{6B4879E9-51F2-A981-9A2D-289DC215B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7795" y="4218069"/>
            <a:ext cx="2056410" cy="20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DB0A89E-B696-6EC4-F25C-E0AA8C81A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1" b="9565"/>
          <a:stretch/>
        </p:blipFill>
        <p:spPr>
          <a:xfrm>
            <a:off x="0" y="0"/>
            <a:ext cx="8366302" cy="6858000"/>
          </a:xfrm>
          <a:prstGeom prst="rect">
            <a:avLst/>
          </a:prstGeom>
        </p:spPr>
      </p:pic>
      <p:pic>
        <p:nvPicPr>
          <p:cNvPr id="4" name="Picture 3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368258E-30E7-369A-95B4-45C1BE02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80BDA-AA9E-D58B-22B7-F1D8461EE36F}"/>
              </a:ext>
            </a:extLst>
          </p:cNvPr>
          <p:cNvSpPr txBox="1"/>
          <p:nvPr/>
        </p:nvSpPr>
        <p:spPr>
          <a:xfrm>
            <a:off x="8409272" y="867013"/>
            <a:ext cx="3825699" cy="269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להתראות במפגש הבא</a:t>
            </a:r>
            <a:r>
              <a:rPr kumimoji="0" lang="he-IL" sz="7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105186-AA4E-A4AD-E544-446DB4ECB08E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6" name="Picture 5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AE57BAD9-791C-CC27-9B77-028298327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C4BF7B-F5FA-0B87-8D37-B80559C724FE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9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14803</TotalTime>
  <Words>150</Words>
  <Application>Microsoft Office PowerPoint</Application>
  <PresentationFormat>Widescreen</PresentationFormat>
  <Paragraphs>47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Arial</vt:lpstr>
      <vt:lpstr>Assistant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שני</dc:creator>
  <cp:lastModifiedBy>Adi Simon Bar</cp:lastModifiedBy>
  <cp:revision>91</cp:revision>
  <dcterms:created xsi:type="dcterms:W3CDTF">2023-03-18T17:01:00Z</dcterms:created>
  <dcterms:modified xsi:type="dcterms:W3CDTF">2023-05-21T06:31:56Z</dcterms:modified>
</cp:coreProperties>
</file>