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>
  <p:sldMasterIdLst>
    <p:sldMasterId id="2147483660" r:id="rId1"/>
    <p:sldMasterId id="2147483662" r:id="rId2"/>
  </p:sldMasterIdLst>
  <p:notesMasterIdLst>
    <p:notesMasterId r:id="rId9"/>
  </p:notesMasterIdLst>
  <p:sldIdLst>
    <p:sldId id="312" r:id="rId3"/>
    <p:sldId id="340" r:id="rId4"/>
    <p:sldId id="343" r:id="rId5"/>
    <p:sldId id="344" r:id="rId6"/>
    <p:sldId id="327" r:id="rId7"/>
    <p:sldId id="328" r:id="rId8"/>
  </p:sldIdLst>
  <p:sldSz cx="12192000" cy="6858000"/>
  <p:notesSz cx="6858000" cy="9144000"/>
  <p:embeddedFontLst>
    <p:embeddedFont>
      <p:font typeface="Assistant" pitchFamily="2" charset="-79"/>
      <p:regular r:id="rId10"/>
      <p:bold r:id="rId11"/>
    </p:embeddedFont>
    <p:embeddedFont>
      <p:font typeface="Calibri" panose="020F0502020204030204" pitchFamily="34" charset="0"/>
      <p:regular r:id="rId12"/>
      <p:bold r:id="rId13"/>
      <p:italic r:id="rId14"/>
      <p:boldItalic r:id="rId15"/>
    </p:embeddedFont>
  </p:embeddedFontLst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2A6E"/>
    <a:srgbClr val="686B6C"/>
    <a:srgbClr val="0385B6"/>
    <a:srgbClr val="F5931D"/>
    <a:srgbClr val="9EB83B"/>
    <a:srgbClr val="932C5C"/>
    <a:srgbClr val="FF4EA4"/>
    <a:srgbClr val="FFFFFF"/>
    <a:srgbClr val="192B6F"/>
    <a:srgbClr val="686C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47" autoAdjust="0"/>
    <p:restoredTop sz="94762"/>
  </p:normalViewPr>
  <p:slideViewPr>
    <p:cSldViewPr snapToGrid="0">
      <p:cViewPr varScale="1">
        <p:scale>
          <a:sx n="54" d="100"/>
          <a:sy n="54" d="100"/>
        </p:scale>
        <p:origin x="64" y="236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4.fntdata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font" Target="fonts/font3.fntdata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font" Target="fonts/font2.fntdata"/><Relationship Id="rId5" Type="http://schemas.openxmlformats.org/officeDocument/2006/relationships/slide" Target="slides/slide3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8986A45B-391D-4DF2-A453-319D0225B504}" type="datetimeFigureOut">
              <a:rPr lang="he-IL" smtClean="0"/>
              <a:t>כ"ו/אייר/תשפ"ג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6F0AD6A3-C22A-4849-8557-CD772370AF8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18077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97299-F494-3A49-BC82-95F575A564C9}" type="slidenum">
              <a:rPr kumimoji="0" lang="en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63327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r" defTabSz="914400" rtl="1" eaLnBrk="1" latinLnBrk="0" hangingPunct="1"/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97299-F494-3A49-BC82-95F575A564C9}" type="slidenum">
              <a:rPr kumimoji="0" lang="en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44259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r" defTabSz="914400" rtl="1" eaLnBrk="1" latinLnBrk="0" hangingPunct="1"/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97299-F494-3A49-BC82-95F575A564C9}" type="slidenum">
              <a:rPr kumimoji="0" lang="en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63897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r" defTabSz="914400" rtl="1" eaLnBrk="1" latinLnBrk="0" hangingPunct="1"/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97299-F494-3A49-BC82-95F575A564C9}" type="slidenum">
              <a:rPr kumimoji="0" lang="en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63897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r" defTabSz="914400" rtl="1" eaLnBrk="1" latinLnBrk="0" hangingPunct="1"/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97299-F494-3A49-BC82-95F575A564C9}" type="slidenum">
              <a:rPr kumimoji="0" lang="en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23820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r" defTabSz="914400" rtl="1" eaLnBrk="1" latinLnBrk="0" hangingPunct="1"/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97299-F494-3A49-BC82-95F575A564C9}" type="slidenum">
              <a:rPr kumimoji="0" lang="en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0548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0418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5135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6E5898D-D5EB-3C07-DCAC-74CAA11CC9C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22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8102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Background pattern&#10;&#10;Description automatically generated">
            <a:extLst>
              <a:ext uri="{FF2B5EF4-FFF2-40B4-BE49-F238E27FC236}">
                <a16:creationId xmlns:a16="http://schemas.microsoft.com/office/drawing/2014/main" id="{2F379118-B885-8D1E-7AB0-273CEA4950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52" r="2616" b="2269"/>
          <a:stretch/>
        </p:blipFill>
        <p:spPr>
          <a:xfrm flipH="1">
            <a:off x="0" y="0"/>
            <a:ext cx="12246988" cy="6858000"/>
          </a:xfrm>
          <a:prstGeom prst="rect">
            <a:avLst/>
          </a:prstGeom>
        </p:spPr>
      </p:pic>
      <p:sp>
        <p:nvSpPr>
          <p:cNvPr id="20" name="מלבן: פינות מעוגלות 8">
            <a:extLst>
              <a:ext uri="{FF2B5EF4-FFF2-40B4-BE49-F238E27FC236}">
                <a16:creationId xmlns:a16="http://schemas.microsoft.com/office/drawing/2014/main" id="{CE98C22D-7320-1742-425A-8C58D69CFD84}"/>
              </a:ext>
            </a:extLst>
          </p:cNvPr>
          <p:cNvSpPr/>
          <p:nvPr/>
        </p:nvSpPr>
        <p:spPr>
          <a:xfrm>
            <a:off x="4752745" y="1684074"/>
            <a:ext cx="7867652" cy="3853125"/>
          </a:xfrm>
          <a:prstGeom prst="roundRect">
            <a:avLst>
              <a:gd name="adj" fmla="val 7423"/>
            </a:avLst>
          </a:prstGeom>
          <a:solidFill>
            <a:srgbClr val="FFFFFF">
              <a:alpha val="89804"/>
            </a:srgbClr>
          </a:solidFill>
          <a:ln>
            <a:noFill/>
          </a:ln>
          <a:effectLst>
            <a:outerShdw blurRad="469900" dist="152400" dir="5400000" algn="t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1" eaLnBrk="1" latinLnBrk="0" hangingPunct="1"/>
            <a:endParaRPr lang="x-none" dirty="0"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A3CEE8-5C65-E834-544F-5E462B2BCC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95997" y="3276111"/>
            <a:ext cx="6091743" cy="14539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4E5AE82-749B-456C-C82E-9D7AC59C256C}"/>
              </a:ext>
            </a:extLst>
          </p:cNvPr>
          <p:cNvSpPr txBox="1"/>
          <p:nvPr/>
        </p:nvSpPr>
        <p:spPr>
          <a:xfrm>
            <a:off x="4379331" y="4925927"/>
            <a:ext cx="7867658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62" b="0" i="0" u="none" strike="noStrike" kern="1200" cap="all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kumimoji="0" lang="he-IL" sz="2400" b="0" i="0" u="none" strike="noStrike" kern="1200" cap="all" spc="300" normalizeH="0" baseline="0" noProof="0" dirty="0">
                <a:ln>
                  <a:noFill/>
                </a:ln>
                <a:solidFill>
                  <a:srgbClr val="686B6C"/>
                </a:solidFill>
                <a:effectLst/>
                <a:uLnTx/>
                <a:uFillTx/>
                <a:latin typeface="Assistant" pitchFamily="2" charset="-79"/>
                <a:ea typeface="+mn-ea"/>
                <a:cs typeface="Assistant" pitchFamily="2" charset="-79"/>
              </a:rPr>
              <a:t>הרחבת השותפויות ומרחבי ההשפעה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9C210F-8D74-79CC-66AE-41A4732E46E8}"/>
              </a:ext>
            </a:extLst>
          </p:cNvPr>
          <p:cNvSpPr txBox="1"/>
          <p:nvPr/>
        </p:nvSpPr>
        <p:spPr>
          <a:xfrm>
            <a:off x="4978499" y="1829185"/>
            <a:ext cx="6502196" cy="470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62" b="0" i="0" u="none" strike="noStrike" kern="1200" cap="all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kumimoji="0" lang="he-IL" sz="2400" b="1" i="0" u="none" strike="noStrike" kern="1200" cap="all" spc="300" normalizeH="0" baseline="0" noProof="0" dirty="0">
                <a:ln>
                  <a:noFill/>
                </a:ln>
                <a:solidFill>
                  <a:srgbClr val="942C5C"/>
                </a:solidFill>
                <a:effectLst/>
                <a:uLnTx/>
                <a:uFillTx/>
                <a:latin typeface="Assistant" pitchFamily="2" charset="-79"/>
                <a:ea typeface="+mn-ea"/>
                <a:cs typeface="Assistant" pitchFamily="2" charset="-79"/>
              </a:rPr>
              <a:t>קידום גמישות פדגוגית ניהולית רשותית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3A56258-CEB1-D1EF-E36E-B383CD0416AA}"/>
              </a:ext>
            </a:extLst>
          </p:cNvPr>
          <p:cNvGrpSpPr/>
          <p:nvPr/>
        </p:nvGrpSpPr>
        <p:grpSpPr>
          <a:xfrm>
            <a:off x="6056568" y="2350954"/>
            <a:ext cx="4346062" cy="2193823"/>
            <a:chOff x="4213013" y="2917233"/>
            <a:chExt cx="4346062" cy="2193823"/>
          </a:xfrm>
        </p:grpSpPr>
        <p:sp>
          <p:nvSpPr>
            <p:cNvPr id="16" name="TextBox 5">
              <a:extLst>
                <a:ext uri="{FF2B5EF4-FFF2-40B4-BE49-F238E27FC236}">
                  <a16:creationId xmlns:a16="http://schemas.microsoft.com/office/drawing/2014/main" id="{264B1069-0D78-F674-227F-0A1648E67BCE}"/>
                </a:ext>
              </a:extLst>
            </p:cNvPr>
            <p:cNvSpPr txBox="1"/>
            <p:nvPr/>
          </p:nvSpPr>
          <p:spPr>
            <a:xfrm>
              <a:off x="4213013" y="2917233"/>
              <a:ext cx="4346062" cy="10002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192B6F"/>
                  </a:solidFill>
                  <a:effectLst/>
                  <a:uLnTx/>
                  <a:uFillTx/>
                  <a:latin typeface="Assistant" pitchFamily="2" charset="-79"/>
                  <a:ea typeface="+mn-ea"/>
                  <a:cs typeface="Assistant" pitchFamily="2" charset="-79"/>
                </a:rPr>
                <a:t>חינוך רשותי</a:t>
              </a:r>
            </a:p>
          </p:txBody>
        </p:sp>
        <p:sp>
          <p:nvSpPr>
            <p:cNvPr id="17" name="TextBox 5">
              <a:extLst>
                <a:ext uri="{FF2B5EF4-FFF2-40B4-BE49-F238E27FC236}">
                  <a16:creationId xmlns:a16="http://schemas.microsoft.com/office/drawing/2014/main" id="{FFF7FD0C-0007-B07E-2EBC-B72A6B5419D4}"/>
                </a:ext>
              </a:extLst>
            </p:cNvPr>
            <p:cNvSpPr txBox="1"/>
            <p:nvPr/>
          </p:nvSpPr>
          <p:spPr>
            <a:xfrm>
              <a:off x="4733246" y="4110846"/>
              <a:ext cx="3530134" cy="1000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7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ssistant" pitchFamily="2" charset="-79"/>
                  <a:ea typeface="+mn-ea"/>
                  <a:cs typeface="Assistant" pitchFamily="2" charset="-79"/>
                </a:rPr>
                <a:t>בתנועה</a:t>
              </a:r>
              <a:endParaRPr kumimoji="0" lang="en-IL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ssistant" pitchFamily="2" charset="-79"/>
                <a:ea typeface="+mn-ea"/>
                <a:cs typeface="Assistant" pitchFamily="2" charset="-79"/>
              </a:endParaRPr>
            </a:p>
          </p:txBody>
        </p:sp>
      </p:grpSp>
      <p:grpSp>
        <p:nvGrpSpPr>
          <p:cNvPr id="4" name="קבוצה 2">
            <a:extLst>
              <a:ext uri="{FF2B5EF4-FFF2-40B4-BE49-F238E27FC236}">
                <a16:creationId xmlns:a16="http://schemas.microsoft.com/office/drawing/2014/main" id="{302AFAA2-336E-AF86-0765-9AFBD261454C}"/>
              </a:ext>
            </a:extLst>
          </p:cNvPr>
          <p:cNvGrpSpPr/>
          <p:nvPr/>
        </p:nvGrpSpPr>
        <p:grpSpPr>
          <a:xfrm>
            <a:off x="9140676" y="392186"/>
            <a:ext cx="2732898" cy="869252"/>
            <a:chOff x="2795707" y="4525592"/>
            <a:chExt cx="2732898" cy="869252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AC5F24C-10D9-E0BD-5B2E-ED6F1FF975C0}"/>
                </a:ext>
              </a:extLst>
            </p:cNvPr>
            <p:cNvSpPr txBox="1"/>
            <p:nvPr/>
          </p:nvSpPr>
          <p:spPr>
            <a:xfrm>
              <a:off x="2795707" y="4560272"/>
              <a:ext cx="1788288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15DA3"/>
                  </a:solidFill>
                  <a:effectLst/>
                  <a:uLnTx/>
                  <a:uFillTx/>
                  <a:latin typeface="Assistant" pitchFamily="2" charset="-79"/>
                  <a:ea typeface="+mn-ea"/>
                  <a:cs typeface="Assistant" pitchFamily="2" charset="-79"/>
                </a:rPr>
                <a:t>משרד החינוך</a:t>
              </a:r>
            </a:p>
            <a:p>
              <a:pPr marL="0" marR="0" lvl="0" indent="0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15DA3"/>
                  </a:solidFill>
                  <a:effectLst/>
                  <a:uLnTx/>
                  <a:uFillTx/>
                  <a:latin typeface="Assistant" pitchFamily="2" charset="-79"/>
                  <a:ea typeface="+mn-ea"/>
                  <a:cs typeface="Assistant" pitchFamily="2" charset="-79"/>
                </a:rPr>
                <a:t>קשרי מטה-שלטון מקומי</a:t>
              </a:r>
            </a:p>
            <a:p>
              <a:pPr marL="0" marR="0" lvl="0" indent="0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15DA3"/>
                  </a:solidFill>
                  <a:effectLst/>
                  <a:uLnTx/>
                  <a:uFillTx/>
                  <a:latin typeface="Assistant" pitchFamily="2" charset="-79"/>
                  <a:ea typeface="+mn-ea"/>
                  <a:cs typeface="Assistant" pitchFamily="2" charset="-79"/>
                </a:rPr>
                <a:t>מינהל פדגוגי</a:t>
              </a:r>
            </a:p>
          </p:txBody>
        </p:sp>
        <p:pic>
          <p:nvPicPr>
            <p:cNvPr id="10" name="Picture 2" descr="Merchavim - Yedidut Toronto">
              <a:extLst>
                <a:ext uri="{FF2B5EF4-FFF2-40B4-BE49-F238E27FC236}">
                  <a16:creationId xmlns:a16="http://schemas.microsoft.com/office/drawing/2014/main" id="{86A6DF23-0454-1B14-6443-0F3DF9D2009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611"/>
            <a:stretch/>
          </p:blipFill>
          <p:spPr bwMode="auto">
            <a:xfrm>
              <a:off x="4740713" y="4525592"/>
              <a:ext cx="787892" cy="869252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2" name="מחבר ישר 12">
              <a:extLst>
                <a:ext uri="{FF2B5EF4-FFF2-40B4-BE49-F238E27FC236}">
                  <a16:creationId xmlns:a16="http://schemas.microsoft.com/office/drawing/2014/main" id="{5A0FCD47-6A1A-E48D-486A-1B92365A4B28}"/>
                </a:ext>
              </a:extLst>
            </p:cNvPr>
            <p:cNvCxnSpPr/>
            <p:nvPr/>
          </p:nvCxnSpPr>
          <p:spPr>
            <a:xfrm>
              <a:off x="4638944" y="4644113"/>
              <a:ext cx="0" cy="593711"/>
            </a:xfrm>
            <a:prstGeom prst="line">
              <a:avLst/>
            </a:prstGeom>
            <a:ln w="12700">
              <a:solidFill>
                <a:srgbClr val="015DA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80A7137-1541-8A93-FE18-8071C2D31A3B}"/>
              </a:ext>
            </a:extLst>
          </p:cNvPr>
          <p:cNvGrpSpPr/>
          <p:nvPr/>
        </p:nvGrpSpPr>
        <p:grpSpPr>
          <a:xfrm>
            <a:off x="-80797" y="164953"/>
            <a:ext cx="1382646" cy="785668"/>
            <a:chOff x="-70992" y="261692"/>
            <a:chExt cx="2042469" cy="1160603"/>
          </a:xfrm>
        </p:grpSpPr>
        <p:pic>
          <p:nvPicPr>
            <p:cNvPr id="8" name="Picture 7" descr="A picture containing text, weapon, window&#10;&#10;Description automatically generated">
              <a:extLst>
                <a:ext uri="{FF2B5EF4-FFF2-40B4-BE49-F238E27FC236}">
                  <a16:creationId xmlns:a16="http://schemas.microsoft.com/office/drawing/2014/main" id="{1B9A9E45-ADD3-4229-D1C0-1088AEE84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570" y="261692"/>
              <a:ext cx="819613" cy="819613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0C33D90-BA29-75E3-0954-094376ED486F}"/>
                </a:ext>
              </a:extLst>
            </p:cNvPr>
            <p:cNvSpPr txBox="1"/>
            <p:nvPr/>
          </p:nvSpPr>
          <p:spPr>
            <a:xfrm>
              <a:off x="-70992" y="1081306"/>
              <a:ext cx="2042469" cy="340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e-IL" sz="900" b="1" dirty="0">
                  <a:solidFill>
                    <a:srgbClr val="192B6F"/>
                  </a:solidFill>
                  <a:latin typeface="Assistant" pitchFamily="2" charset="-79"/>
                  <a:cs typeface="Assistant" pitchFamily="2" charset="-79"/>
                </a:rPr>
                <a:t>חינוך רשותי בתנועה</a:t>
              </a:r>
              <a:endParaRPr lang="en-IL" sz="900" b="1" dirty="0">
                <a:solidFill>
                  <a:srgbClr val="192B6F"/>
                </a:solidFill>
                <a:latin typeface="Assistant" pitchFamily="2" charset="-79"/>
                <a:cs typeface="Assistant" pitchFamily="2" charset="-79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42922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wall, indoor, ceiling, tiled&#10;&#10;Description automatically generated">
            <a:extLst>
              <a:ext uri="{FF2B5EF4-FFF2-40B4-BE49-F238E27FC236}">
                <a16:creationId xmlns:a16="http://schemas.microsoft.com/office/drawing/2014/main" id="{31CCD6F0-12F5-3077-B595-EFFB4834B0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13" b="46517"/>
          <a:stretch/>
        </p:blipFill>
        <p:spPr>
          <a:xfrm rot="10800000">
            <a:off x="0" y="0"/>
            <a:ext cx="12204879" cy="6858001"/>
          </a:xfrm>
          <a:prstGeom prst="rect">
            <a:avLst/>
          </a:prstGeom>
        </p:spPr>
      </p:pic>
      <p:pic>
        <p:nvPicPr>
          <p:cNvPr id="8" name="Picture 7" descr="Shape, circle&#10;&#10;Description automatically generated">
            <a:extLst>
              <a:ext uri="{FF2B5EF4-FFF2-40B4-BE49-F238E27FC236}">
                <a16:creationId xmlns:a16="http://schemas.microsoft.com/office/drawing/2014/main" id="{9713F40B-0C77-6FB9-5A3D-04C4DD8FE3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" y="44878"/>
            <a:ext cx="1198800" cy="11988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AFB6D05-4C7D-E4D0-B11B-DE7973390358}"/>
              </a:ext>
            </a:extLst>
          </p:cNvPr>
          <p:cNvGrpSpPr/>
          <p:nvPr/>
        </p:nvGrpSpPr>
        <p:grpSpPr>
          <a:xfrm>
            <a:off x="-80797" y="164953"/>
            <a:ext cx="1382646" cy="785668"/>
            <a:chOff x="-70992" y="261692"/>
            <a:chExt cx="2042469" cy="1160603"/>
          </a:xfrm>
        </p:grpSpPr>
        <p:pic>
          <p:nvPicPr>
            <p:cNvPr id="6" name="Picture 5" descr="A picture containing text, weapon, window&#10;&#10;Description automatically generated">
              <a:extLst>
                <a:ext uri="{FF2B5EF4-FFF2-40B4-BE49-F238E27FC236}">
                  <a16:creationId xmlns:a16="http://schemas.microsoft.com/office/drawing/2014/main" id="{3333D198-873A-413D-86EE-6599E57014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570" y="261692"/>
              <a:ext cx="819613" cy="81961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7BE6457-A65D-29CF-2529-6621A7E8AE5A}"/>
                </a:ext>
              </a:extLst>
            </p:cNvPr>
            <p:cNvSpPr txBox="1"/>
            <p:nvPr/>
          </p:nvSpPr>
          <p:spPr>
            <a:xfrm>
              <a:off x="-70992" y="1081306"/>
              <a:ext cx="2042469" cy="340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e-IL" sz="900" b="1" dirty="0">
                  <a:solidFill>
                    <a:srgbClr val="192B6F"/>
                  </a:solidFill>
                  <a:latin typeface="Assistant" pitchFamily="2" charset="-79"/>
                  <a:cs typeface="Assistant" pitchFamily="2" charset="-79"/>
                </a:rPr>
                <a:t>חינוך רשותי בתנועה</a:t>
              </a:r>
              <a:endParaRPr lang="en-IL" sz="900" b="1" dirty="0">
                <a:solidFill>
                  <a:srgbClr val="192B6F"/>
                </a:solidFill>
                <a:latin typeface="Assistant" pitchFamily="2" charset="-79"/>
                <a:cs typeface="Assistant" pitchFamily="2" charset="-79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CCF862DE-80DC-3F54-C171-47B2B4A406FF}"/>
              </a:ext>
            </a:extLst>
          </p:cNvPr>
          <p:cNvSpPr txBox="1"/>
          <p:nvPr/>
        </p:nvSpPr>
        <p:spPr>
          <a:xfrm>
            <a:off x="3365885" y="867013"/>
            <a:ext cx="6496225" cy="1811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kumimoji="0" lang="he-IL" sz="6900" b="1" i="0" u="none" strike="noStrike" kern="1200" cap="none" spc="0" normalizeH="0" baseline="0" noProof="0" dirty="0">
                <a:ln w="31750">
                  <a:solidFill>
                    <a:schemeClr val="bg1"/>
                  </a:solidFill>
                </a:ln>
                <a:noFill/>
                <a:effectLst/>
                <a:uLnTx/>
                <a:uFillTx/>
                <a:latin typeface="Assistant" pitchFamily="2" charset="-79"/>
                <a:cs typeface="Assistant" pitchFamily="2" charset="-79"/>
              </a:rPr>
              <a:t>מהלך 6:</a:t>
            </a:r>
            <a:endParaRPr kumimoji="0" lang="en-US" sz="6900" b="1" i="0" u="none" strike="noStrike" kern="1200" cap="none" spc="0" normalizeH="0" baseline="0" noProof="0" dirty="0">
              <a:ln w="31750">
                <a:solidFill>
                  <a:schemeClr val="bg1"/>
                </a:solidFill>
              </a:ln>
              <a:noFill/>
              <a:effectLst/>
              <a:uLnTx/>
              <a:uFillTx/>
              <a:latin typeface="Assistant" pitchFamily="2" charset="-79"/>
              <a:cs typeface="Assistant" pitchFamily="2" charset="-79"/>
            </a:endParaRPr>
          </a:p>
          <a:p>
            <a:pPr>
              <a:lnSpc>
                <a:spcPct val="80000"/>
              </a:lnSpc>
              <a:defRPr/>
            </a:pPr>
            <a:r>
              <a:rPr kumimoji="0" lang="he-IL" sz="6900" b="1" i="0" u="none" strike="noStrike" kern="1200" cap="none" spc="0" normalizeH="0" baseline="0" noProof="0" dirty="0">
                <a:ln w="31750">
                  <a:solidFill>
                    <a:schemeClr val="bg1"/>
                  </a:solidFill>
                </a:ln>
                <a:noFill/>
                <a:effectLst/>
                <a:uLnTx/>
                <a:uFillTx/>
                <a:latin typeface="Assistant" pitchFamily="2" charset="-79"/>
                <a:cs typeface="Assistant" pitchFamily="2" charset="-79"/>
              </a:rPr>
              <a:t>הסיפור הרשותי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5B51E6-8835-8D38-F92E-48FD4422C46C}"/>
              </a:ext>
            </a:extLst>
          </p:cNvPr>
          <p:cNvSpPr txBox="1"/>
          <p:nvPr/>
        </p:nvSpPr>
        <p:spPr>
          <a:xfrm>
            <a:off x="2897579" y="3429000"/>
            <a:ext cx="6964531" cy="495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1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ssistant" pitchFamily="2" charset="-79"/>
                <a:cs typeface="Assistant" pitchFamily="2" charset="-79"/>
              </a:rPr>
              <a:t>מפגש 1</a:t>
            </a:r>
            <a:r>
              <a:rPr lang="he-IL" sz="3200" b="1" dirty="0">
                <a:solidFill>
                  <a:schemeClr val="bg1"/>
                </a:solidFill>
                <a:latin typeface="Assistant" pitchFamily="2" charset="-79"/>
                <a:cs typeface="Assistant" pitchFamily="2" charset="-79"/>
              </a:rPr>
              <a:t> - נכסים, ערכים ומה שביניהם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7" name="Picture 6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08365C12-A554-ACE8-AC82-E948D17EFB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3844" y="719788"/>
            <a:ext cx="698500" cy="800100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FDDE03C7-3D9E-A8BC-1633-FACE25DDF3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292" y="3556397"/>
            <a:ext cx="923636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0890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chair on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5B58121E-B4B9-49FE-3F51-00A9379EE0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" t="10495" b="594"/>
          <a:stretch/>
        </p:blipFill>
        <p:spPr>
          <a:xfrm>
            <a:off x="-81530" y="0"/>
            <a:ext cx="12273530" cy="6858000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DCD58275-4EDC-643E-8F2B-04EEC8FCD0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939" y="319595"/>
            <a:ext cx="6487862" cy="8713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3F7B45F-08A9-FD65-B1CA-6D5D611E074B}"/>
              </a:ext>
            </a:extLst>
          </p:cNvPr>
          <p:cNvSpPr txBox="1"/>
          <p:nvPr/>
        </p:nvSpPr>
        <p:spPr>
          <a:xfrm>
            <a:off x="3161939" y="327552"/>
            <a:ext cx="648786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5000" dirty="0">
                <a:solidFill>
                  <a:schemeClr val="bg1"/>
                </a:solidFill>
                <a:latin typeface="Assistant" pitchFamily="2" charset="-79"/>
                <a:cs typeface="Assistant" pitchFamily="2" charset="-79"/>
              </a:rPr>
              <a:t>אילו הכל היה אפשרי...</a:t>
            </a:r>
            <a:endParaRPr lang="en-US" sz="5000" dirty="0">
              <a:solidFill>
                <a:schemeClr val="bg1"/>
              </a:solidFill>
              <a:latin typeface="Assistant" pitchFamily="2" charset="-79"/>
              <a:cs typeface="Assistant" pitchFamily="2" charset="-79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03B24C3-EA71-4890-DB5F-4A87CF9E865F}"/>
              </a:ext>
            </a:extLst>
          </p:cNvPr>
          <p:cNvGrpSpPr/>
          <p:nvPr/>
        </p:nvGrpSpPr>
        <p:grpSpPr>
          <a:xfrm>
            <a:off x="-80797" y="164953"/>
            <a:ext cx="1382646" cy="785668"/>
            <a:chOff x="-70992" y="261692"/>
            <a:chExt cx="2042469" cy="1160603"/>
          </a:xfrm>
        </p:grpSpPr>
        <p:pic>
          <p:nvPicPr>
            <p:cNvPr id="10" name="Picture 9" descr="A picture containing text, weapon, window&#10;&#10;Description automatically generated">
              <a:extLst>
                <a:ext uri="{FF2B5EF4-FFF2-40B4-BE49-F238E27FC236}">
                  <a16:creationId xmlns:a16="http://schemas.microsoft.com/office/drawing/2014/main" id="{0DE4C96C-FC47-899A-8ADE-7A9777F829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570" y="261692"/>
              <a:ext cx="819613" cy="81961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0DFADD3-692F-825E-4A13-951E494EC8DB}"/>
                </a:ext>
              </a:extLst>
            </p:cNvPr>
            <p:cNvSpPr txBox="1"/>
            <p:nvPr/>
          </p:nvSpPr>
          <p:spPr>
            <a:xfrm>
              <a:off x="-70992" y="1081306"/>
              <a:ext cx="2042469" cy="340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e-IL" sz="900" b="1" dirty="0">
                  <a:solidFill>
                    <a:srgbClr val="192B6F"/>
                  </a:solidFill>
                  <a:latin typeface="Assistant" pitchFamily="2" charset="-79"/>
                  <a:cs typeface="Assistant" pitchFamily="2" charset="-79"/>
                </a:rPr>
                <a:t>חינוך רשותי בתנועה</a:t>
              </a:r>
              <a:endParaRPr lang="en-IL" sz="900" b="1" dirty="0">
                <a:solidFill>
                  <a:srgbClr val="192B6F"/>
                </a:solidFill>
                <a:latin typeface="Assistant" pitchFamily="2" charset="-79"/>
                <a:cs typeface="Assistant" pitchFamily="2" charset="-79"/>
              </a:endParaRPr>
            </a:p>
          </p:txBody>
        </p:sp>
      </p:grp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942C6260-79BB-3C36-7020-E54DA787CF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07042" y="1563469"/>
            <a:ext cx="3812511" cy="318285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8EF2679-1C7C-0E89-ABD6-F51FBC4F28F9}"/>
              </a:ext>
            </a:extLst>
          </p:cNvPr>
          <p:cNvSpPr txBox="1"/>
          <p:nvPr/>
        </p:nvSpPr>
        <p:spPr>
          <a:xfrm>
            <a:off x="5316842" y="2540371"/>
            <a:ext cx="48737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dirty="0">
                <a:solidFill>
                  <a:srgbClr val="182A6E"/>
                </a:solidFill>
                <a:latin typeface="Assistant" pitchFamily="2" charset="-79"/>
                <a:cs typeface="Assistant" pitchFamily="2" charset="-79"/>
              </a:rPr>
              <a:t>את מי הייתם רוצים לצרף לפורום שלנו?</a:t>
            </a:r>
          </a:p>
          <a:p>
            <a:r>
              <a:rPr lang="he-IL" dirty="0">
                <a:solidFill>
                  <a:srgbClr val="182A6E"/>
                </a:solidFill>
                <a:latin typeface="Assistant" pitchFamily="2" charset="-79"/>
                <a:cs typeface="Assistant" pitchFamily="2" charset="-79"/>
              </a:rPr>
              <a:t>איזה ערך אותו אדם מייצג עבורכם?</a:t>
            </a:r>
          </a:p>
        </p:txBody>
      </p:sp>
    </p:spTree>
    <p:extLst>
      <p:ext uri="{BB962C8B-B14F-4D97-AF65-F5344CB8AC3E}">
        <p14:creationId xmlns:p14="http://schemas.microsoft.com/office/powerpoint/2010/main" val="2159596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81">
            <a:extLst>
              <a:ext uri="{FF2B5EF4-FFF2-40B4-BE49-F238E27FC236}">
                <a16:creationId xmlns:a16="http://schemas.microsoft.com/office/drawing/2014/main" id="{2DB80F24-74E5-00AA-EE03-BC1D575A205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3348" y="6773078"/>
            <a:ext cx="12192000" cy="78733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DCD58275-4EDC-643E-8F2B-04EEC8FCD0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939" y="319595"/>
            <a:ext cx="6487862" cy="8713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3F7B45F-08A9-FD65-B1CA-6D5D611E074B}"/>
              </a:ext>
            </a:extLst>
          </p:cNvPr>
          <p:cNvSpPr txBox="1"/>
          <p:nvPr/>
        </p:nvSpPr>
        <p:spPr>
          <a:xfrm>
            <a:off x="3161939" y="330523"/>
            <a:ext cx="648786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5000" dirty="0">
                <a:solidFill>
                  <a:schemeClr val="bg1"/>
                </a:solidFill>
                <a:latin typeface="Assistant" pitchFamily="2" charset="-79"/>
                <a:cs typeface="Assistant" pitchFamily="2" charset="-79"/>
              </a:rPr>
              <a:t>מהם מקורות הכוח שלנו?</a:t>
            </a:r>
            <a:endParaRPr lang="en-US" sz="5000" dirty="0">
              <a:solidFill>
                <a:schemeClr val="bg1"/>
              </a:solidFill>
              <a:latin typeface="Assistant" pitchFamily="2" charset="-79"/>
              <a:cs typeface="Assistant" pitchFamily="2" charset="-79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03B24C3-EA71-4890-DB5F-4A87CF9E865F}"/>
              </a:ext>
            </a:extLst>
          </p:cNvPr>
          <p:cNvGrpSpPr/>
          <p:nvPr/>
        </p:nvGrpSpPr>
        <p:grpSpPr>
          <a:xfrm>
            <a:off x="-80797" y="164953"/>
            <a:ext cx="1382646" cy="785668"/>
            <a:chOff x="-70992" y="261692"/>
            <a:chExt cx="2042469" cy="1160603"/>
          </a:xfrm>
        </p:grpSpPr>
        <p:pic>
          <p:nvPicPr>
            <p:cNvPr id="10" name="Picture 9" descr="A picture containing text, weapon, window&#10;&#10;Description automatically generated">
              <a:extLst>
                <a:ext uri="{FF2B5EF4-FFF2-40B4-BE49-F238E27FC236}">
                  <a16:creationId xmlns:a16="http://schemas.microsoft.com/office/drawing/2014/main" id="{0DE4C96C-FC47-899A-8ADE-7A9777F829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570" y="261692"/>
              <a:ext cx="819613" cy="81961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0DFADD3-692F-825E-4A13-951E494EC8DB}"/>
                </a:ext>
              </a:extLst>
            </p:cNvPr>
            <p:cNvSpPr txBox="1"/>
            <p:nvPr/>
          </p:nvSpPr>
          <p:spPr>
            <a:xfrm>
              <a:off x="-70992" y="1081306"/>
              <a:ext cx="2042469" cy="340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e-IL" sz="900" b="1" dirty="0">
                  <a:solidFill>
                    <a:srgbClr val="192B6F"/>
                  </a:solidFill>
                  <a:latin typeface="Assistant" pitchFamily="2" charset="-79"/>
                  <a:cs typeface="Assistant" pitchFamily="2" charset="-79"/>
                </a:rPr>
                <a:t>חינוך רשותי בתנועה</a:t>
              </a:r>
              <a:endParaRPr lang="en-IL" sz="900" b="1" dirty="0">
                <a:solidFill>
                  <a:srgbClr val="192B6F"/>
                </a:solidFill>
                <a:latin typeface="Assistant" pitchFamily="2" charset="-79"/>
                <a:cs typeface="Assistant" pitchFamily="2" charset="-79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9F3CD93C-950B-3EC3-2571-700482BF4ED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312" t="17365" r="37273" b="7014"/>
          <a:stretch/>
        </p:blipFill>
        <p:spPr>
          <a:xfrm>
            <a:off x="4370119" y="1190957"/>
            <a:ext cx="3811979" cy="5512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1739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">
            <a:extLst>
              <a:ext uri="{FF2B5EF4-FFF2-40B4-BE49-F238E27FC236}">
                <a16:creationId xmlns:a16="http://schemas.microsoft.com/office/drawing/2014/main" id="{9FC11D49-FEE5-15EC-A48E-92EBC9EAE4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939" y="319595"/>
            <a:ext cx="6487862" cy="8713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2C8B3E-F999-C234-A114-88E1269382B0}"/>
              </a:ext>
            </a:extLst>
          </p:cNvPr>
          <p:cNvSpPr txBox="1"/>
          <p:nvPr/>
        </p:nvSpPr>
        <p:spPr>
          <a:xfrm>
            <a:off x="3491345" y="278080"/>
            <a:ext cx="580703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5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ssistant" pitchFamily="2" charset="-79"/>
                <a:ea typeface="+mn-ea"/>
                <a:cs typeface="Assistant" pitchFamily="2" charset="-79"/>
              </a:rPr>
              <a:t>במה אנחנו חזקים?</a:t>
            </a:r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2DB80F24-74E5-00AA-EE03-BC1D575A205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-77490" y="6773078"/>
            <a:ext cx="12192000" cy="78733"/>
          </a:xfrm>
          <a:prstGeom prst="rect">
            <a:avLst/>
          </a:prstGeom>
        </p:spPr>
      </p:pic>
      <p:pic>
        <p:nvPicPr>
          <p:cNvPr id="5" name="Picture 4" descr="A picture containing icon&#10;&#10;Description automatically generated">
            <a:extLst>
              <a:ext uri="{FF2B5EF4-FFF2-40B4-BE49-F238E27FC236}">
                <a16:creationId xmlns:a16="http://schemas.microsoft.com/office/drawing/2014/main" id="{8F4C3026-7C63-EAF5-E01D-5D53550C89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14" y="2321971"/>
            <a:ext cx="7772400" cy="3140837"/>
          </a:xfrm>
          <a:prstGeom prst="rect">
            <a:avLst/>
          </a:prstGeom>
        </p:spPr>
      </p:pic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C2AF2E12-B958-715D-90C7-6C743B8AD5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261" y="2321970"/>
            <a:ext cx="3303713" cy="2876792"/>
          </a:xfrm>
          <a:prstGeom prst="rect">
            <a:avLst/>
          </a:prstGeom>
        </p:spPr>
      </p:pic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26256339-BA9D-39B6-E052-145591D3ED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4245" y="2321971"/>
            <a:ext cx="3606895" cy="29912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3D3C72A-44F6-5929-8BDE-E06D5FD57BCD}"/>
              </a:ext>
            </a:extLst>
          </p:cNvPr>
          <p:cNvSpPr txBox="1"/>
          <p:nvPr/>
        </p:nvSpPr>
        <p:spPr>
          <a:xfrm>
            <a:off x="4747763" y="3330596"/>
            <a:ext cx="2750708" cy="8006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algn="ct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he-IL" sz="2200" b="1" kern="100" dirty="0">
                <a:solidFill>
                  <a:schemeClr val="bg1"/>
                </a:solidFill>
                <a:effectLst/>
                <a:latin typeface="Assistant" pitchFamily="2" charset="-79"/>
                <a:ea typeface="Calibri" panose="020F0502020204030204" pitchFamily="34" charset="0"/>
                <a:cs typeface="Assistant" pitchFamily="2" charset="-79"/>
              </a:rPr>
              <a:t>אילו מוסדות ייחודיים יש ברשות?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AECD399-1B9D-A52F-5C92-CB53CC1087BC}"/>
              </a:ext>
            </a:extLst>
          </p:cNvPr>
          <p:cNvSpPr txBox="1"/>
          <p:nvPr/>
        </p:nvSpPr>
        <p:spPr>
          <a:xfrm>
            <a:off x="878773" y="3330596"/>
            <a:ext cx="3052647" cy="8006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algn="ct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he-IL" sz="2200" b="1" kern="100" dirty="0">
                <a:solidFill>
                  <a:schemeClr val="bg1"/>
                </a:solidFill>
                <a:effectLst/>
                <a:latin typeface="Assistant" pitchFamily="2" charset="-79"/>
                <a:ea typeface="Calibri" panose="020F0502020204030204" pitchFamily="34" charset="0"/>
                <a:cs typeface="Assistant" pitchFamily="2" charset="-79"/>
              </a:rPr>
              <a:t>אילו גופים ברשות עוסקים בחדשנות?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865D5D4-BAE7-2CE9-536A-6A35C3C7CE7C}"/>
              </a:ext>
            </a:extLst>
          </p:cNvPr>
          <p:cNvSpPr txBox="1"/>
          <p:nvPr/>
        </p:nvSpPr>
        <p:spPr>
          <a:xfrm>
            <a:off x="8410667" y="3330596"/>
            <a:ext cx="3209848" cy="8006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algn="ct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he-IL" sz="2200" b="1" kern="100" dirty="0">
                <a:solidFill>
                  <a:schemeClr val="bg1"/>
                </a:solidFill>
                <a:effectLst/>
                <a:latin typeface="Assistant" pitchFamily="2" charset="-79"/>
                <a:ea typeface="Calibri" panose="020F0502020204030204" pitchFamily="34" charset="0"/>
                <a:cs typeface="Assistant" pitchFamily="2" charset="-79"/>
              </a:rPr>
              <a:t>מהם ההישגים של הרשות בתחום החינוך?</a:t>
            </a:r>
            <a:endParaRPr lang="en-US" sz="2200" b="1" kern="100" dirty="0">
              <a:solidFill>
                <a:schemeClr val="bg1"/>
              </a:solidFill>
              <a:effectLst/>
              <a:latin typeface="Assistant" pitchFamily="2" charset="-79"/>
              <a:ea typeface="Calibri" panose="020F0502020204030204" pitchFamily="34" charset="0"/>
              <a:cs typeface="Assistant" pitchFamily="2" charset="-79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DD143AA-C56E-5656-1B0D-CE99356B2A9A}"/>
              </a:ext>
            </a:extLst>
          </p:cNvPr>
          <p:cNvGrpSpPr/>
          <p:nvPr/>
        </p:nvGrpSpPr>
        <p:grpSpPr>
          <a:xfrm>
            <a:off x="-80797" y="164953"/>
            <a:ext cx="1382646" cy="785668"/>
            <a:chOff x="-70992" y="261692"/>
            <a:chExt cx="2042469" cy="1160603"/>
          </a:xfrm>
        </p:grpSpPr>
        <p:pic>
          <p:nvPicPr>
            <p:cNvPr id="8" name="Picture 7" descr="A picture containing text, weapon, window&#10;&#10;Description automatically generated">
              <a:extLst>
                <a:ext uri="{FF2B5EF4-FFF2-40B4-BE49-F238E27FC236}">
                  <a16:creationId xmlns:a16="http://schemas.microsoft.com/office/drawing/2014/main" id="{1C6B364E-038E-3C9C-35DB-ED8C6D4E890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570" y="261692"/>
              <a:ext cx="819613" cy="81961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5920C94-B7BC-2FC8-3972-2B6D100FB298}"/>
                </a:ext>
              </a:extLst>
            </p:cNvPr>
            <p:cNvSpPr txBox="1"/>
            <p:nvPr/>
          </p:nvSpPr>
          <p:spPr>
            <a:xfrm>
              <a:off x="-70992" y="1081306"/>
              <a:ext cx="2042469" cy="340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e-IL" sz="900" b="1" dirty="0">
                  <a:solidFill>
                    <a:srgbClr val="192B6F"/>
                  </a:solidFill>
                  <a:latin typeface="Assistant" pitchFamily="2" charset="-79"/>
                  <a:cs typeface="Assistant" pitchFamily="2" charset="-79"/>
                </a:rPr>
                <a:t>חינוך רשותי בתנועה</a:t>
              </a:r>
              <a:endParaRPr lang="en-IL" sz="900" b="1" dirty="0">
                <a:solidFill>
                  <a:srgbClr val="192B6F"/>
                </a:solidFill>
                <a:latin typeface="Assistant" pitchFamily="2" charset="-79"/>
                <a:cs typeface="Assistant" pitchFamily="2" charset="-79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21974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71C94968-DCD8-E523-0427-512B841E30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5" r="12529"/>
          <a:stretch/>
        </p:blipFill>
        <p:spPr>
          <a:xfrm>
            <a:off x="0" y="0"/>
            <a:ext cx="8366299" cy="6905668"/>
          </a:xfrm>
          <a:prstGeom prst="rect">
            <a:avLst/>
          </a:prstGeom>
        </p:spPr>
      </p:pic>
      <p:pic>
        <p:nvPicPr>
          <p:cNvPr id="4" name="Picture 3" descr="A picture containing wall, indoor, ceiling, tiled&#10;&#10;Description automatically generated">
            <a:extLst>
              <a:ext uri="{FF2B5EF4-FFF2-40B4-BE49-F238E27FC236}">
                <a16:creationId xmlns:a16="http://schemas.microsoft.com/office/drawing/2014/main" id="{5368258E-30E7-369A-95B4-45C1BE02FE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75" b="46517"/>
          <a:stretch/>
        </p:blipFill>
        <p:spPr>
          <a:xfrm>
            <a:off x="8366301" y="-1"/>
            <a:ext cx="3825700" cy="685800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CF862DE-80DC-3F54-C171-47B2B4A406FF}"/>
              </a:ext>
            </a:extLst>
          </p:cNvPr>
          <p:cNvSpPr txBox="1"/>
          <p:nvPr/>
        </p:nvSpPr>
        <p:spPr>
          <a:xfrm>
            <a:off x="8366301" y="2453988"/>
            <a:ext cx="3825699" cy="975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7000" b="1" i="0" u="none" strike="noStrike" kern="1200" cap="none" spc="0" normalizeH="0" baseline="0" noProof="0" dirty="0">
                <a:ln w="31750">
                  <a:solidFill>
                    <a:schemeClr val="bg1"/>
                  </a:solidFill>
                </a:ln>
                <a:noFill/>
                <a:effectLst/>
                <a:uLnTx/>
                <a:uFillTx/>
                <a:latin typeface="Assistant" pitchFamily="2" charset="-79"/>
                <a:cs typeface="Assistant" pitchFamily="2" charset="-79"/>
              </a:rPr>
              <a:t>בהצלחה</a:t>
            </a:r>
            <a:r>
              <a:rPr lang="he-IL" sz="7000" b="1" dirty="0">
                <a:ln w="31750">
                  <a:solidFill>
                    <a:schemeClr val="bg1"/>
                  </a:solidFill>
                </a:ln>
                <a:noFill/>
                <a:latin typeface="Assistant" pitchFamily="2" charset="-79"/>
                <a:cs typeface="Assistant" pitchFamily="2" charset="-79"/>
              </a:rPr>
              <a:t>!</a:t>
            </a:r>
            <a:endParaRPr kumimoji="0" lang="he-IL" sz="7000" b="1" i="0" u="none" strike="noStrike" kern="1200" cap="none" spc="0" normalizeH="0" baseline="0" noProof="0" dirty="0">
              <a:ln w="31750">
                <a:solidFill>
                  <a:schemeClr val="bg1"/>
                </a:solidFill>
              </a:ln>
              <a:noFill/>
              <a:effectLst/>
              <a:uLnTx/>
              <a:uFillTx/>
              <a:latin typeface="Assistant" pitchFamily="2" charset="-79"/>
              <a:cs typeface="Assistant" pitchFamily="2" charset="-79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5A189E7-F36B-0ED0-FB44-04A49AE9588C}"/>
              </a:ext>
            </a:extLst>
          </p:cNvPr>
          <p:cNvGrpSpPr/>
          <p:nvPr/>
        </p:nvGrpSpPr>
        <p:grpSpPr>
          <a:xfrm>
            <a:off x="-80797" y="164953"/>
            <a:ext cx="1382646" cy="785668"/>
            <a:chOff x="-70992" y="261692"/>
            <a:chExt cx="2042469" cy="1160603"/>
          </a:xfrm>
        </p:grpSpPr>
        <p:pic>
          <p:nvPicPr>
            <p:cNvPr id="11" name="Picture 10" descr="A picture containing text, weapon, window&#10;&#10;Description automatically generated">
              <a:extLst>
                <a:ext uri="{FF2B5EF4-FFF2-40B4-BE49-F238E27FC236}">
                  <a16:creationId xmlns:a16="http://schemas.microsoft.com/office/drawing/2014/main" id="{A682589F-3443-3111-2787-513227C934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570" y="261692"/>
              <a:ext cx="819613" cy="819613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5495BD1-95D6-080D-D2D0-4BDFAED9D9CA}"/>
                </a:ext>
              </a:extLst>
            </p:cNvPr>
            <p:cNvSpPr txBox="1"/>
            <p:nvPr/>
          </p:nvSpPr>
          <p:spPr>
            <a:xfrm>
              <a:off x="-70992" y="1081306"/>
              <a:ext cx="2042469" cy="340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e-IL" sz="900" b="1" dirty="0">
                  <a:solidFill>
                    <a:srgbClr val="192B6F"/>
                  </a:solidFill>
                  <a:latin typeface="Assistant" pitchFamily="2" charset="-79"/>
                  <a:cs typeface="Assistant" pitchFamily="2" charset="-79"/>
                </a:rPr>
                <a:t>חינוך רשותי בתנועה</a:t>
              </a:r>
              <a:endParaRPr lang="en-IL" sz="900" b="1" dirty="0">
                <a:solidFill>
                  <a:srgbClr val="192B6F"/>
                </a:solidFill>
                <a:latin typeface="Assistant" pitchFamily="2" charset="-79"/>
                <a:cs typeface="Assistant" pitchFamily="2" charset="-79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48946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8689</TotalTime>
  <Words>106</Words>
  <Application>Microsoft Office PowerPoint</Application>
  <PresentationFormat>Widescreen</PresentationFormat>
  <Paragraphs>31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Calibri</vt:lpstr>
      <vt:lpstr>Assistant</vt:lpstr>
      <vt:lpstr>Arial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ליאת שני</dc:creator>
  <cp:lastModifiedBy>Adi Simon Bar</cp:lastModifiedBy>
  <cp:revision>109</cp:revision>
  <dcterms:created xsi:type="dcterms:W3CDTF">2023-03-18T17:01:00Z</dcterms:created>
  <dcterms:modified xsi:type="dcterms:W3CDTF">2023-05-17T10:50:01Z</dcterms:modified>
</cp:coreProperties>
</file>