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62" r:id="rId2"/>
  </p:sldMasterIdLst>
  <p:notesMasterIdLst>
    <p:notesMasterId r:id="rId14"/>
  </p:notesMasterIdLst>
  <p:sldIdLst>
    <p:sldId id="312" r:id="rId3"/>
    <p:sldId id="329" r:id="rId4"/>
    <p:sldId id="327" r:id="rId5"/>
    <p:sldId id="369" r:id="rId6"/>
    <p:sldId id="370" r:id="rId7"/>
    <p:sldId id="371" r:id="rId8"/>
    <p:sldId id="372" r:id="rId9"/>
    <p:sldId id="373" r:id="rId10"/>
    <p:sldId id="374" r:id="rId11"/>
    <p:sldId id="358" r:id="rId12"/>
    <p:sldId id="328" r:id="rId13"/>
  </p:sldIdLst>
  <p:sldSz cx="12192000" cy="6858000"/>
  <p:notesSz cx="6858000" cy="9144000"/>
  <p:embeddedFontLst>
    <p:embeddedFont>
      <p:font typeface="Assistant" pitchFamily="2" charset="-79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31D"/>
    <a:srgbClr val="932C5C"/>
    <a:srgbClr val="9EB83B"/>
    <a:srgbClr val="192A6D"/>
    <a:srgbClr val="192B6F"/>
    <a:srgbClr val="FFFFFF"/>
    <a:srgbClr val="686C6B"/>
    <a:srgbClr val="686B6C"/>
    <a:srgbClr val="0385B6"/>
    <a:srgbClr val="182A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9AAF7C-D2AA-49A0-AB06-FF8279202F6E}" v="17" dt="2023-11-15T14:26:59.2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839" autoAdjust="0"/>
    <p:restoredTop sz="81511" autoAdjust="0"/>
  </p:normalViewPr>
  <p:slideViewPr>
    <p:cSldViewPr snapToGrid="0">
      <p:cViewPr varScale="1">
        <p:scale>
          <a:sx n="51" d="100"/>
          <a:sy n="51" d="100"/>
        </p:scale>
        <p:origin x="7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i Simon Bar" userId="26bed466-1167-48ed-9d7e-f919d766e3dd" providerId="ADAL" clId="{769AAF7C-D2AA-49A0-AB06-FF8279202F6E}"/>
    <pc:docChg chg="undo custSel delSld modSld sldOrd">
      <pc:chgData name="Adi Simon Bar" userId="26bed466-1167-48ed-9d7e-f919d766e3dd" providerId="ADAL" clId="{769AAF7C-D2AA-49A0-AB06-FF8279202F6E}" dt="2023-11-23T12:32:23.861" v="77" actId="1035"/>
      <pc:docMkLst>
        <pc:docMk/>
      </pc:docMkLst>
      <pc:sldChg chg="del">
        <pc:chgData name="Adi Simon Bar" userId="26bed466-1167-48ed-9d7e-f919d766e3dd" providerId="ADAL" clId="{769AAF7C-D2AA-49A0-AB06-FF8279202F6E}" dt="2023-11-15T14:07:28.649" v="17" actId="47"/>
        <pc:sldMkLst>
          <pc:docMk/>
          <pc:sldMk cId="2069011403" sldId="262"/>
        </pc:sldMkLst>
      </pc:sldChg>
      <pc:sldChg chg="modSp mod">
        <pc:chgData name="Adi Simon Bar" userId="26bed466-1167-48ed-9d7e-f919d766e3dd" providerId="ADAL" clId="{769AAF7C-D2AA-49A0-AB06-FF8279202F6E}" dt="2023-11-15T14:21:59.428" v="51" actId="1076"/>
        <pc:sldMkLst>
          <pc:docMk/>
          <pc:sldMk cId="2644292247" sldId="312"/>
        </pc:sldMkLst>
        <pc:picChg chg="mod">
          <ac:chgData name="Adi Simon Bar" userId="26bed466-1167-48ed-9d7e-f919d766e3dd" providerId="ADAL" clId="{769AAF7C-D2AA-49A0-AB06-FF8279202F6E}" dt="2023-11-15T14:21:59.428" v="51" actId="1076"/>
          <ac:picMkLst>
            <pc:docMk/>
            <pc:sldMk cId="2644292247" sldId="312"/>
            <ac:picMk id="8" creationId="{599E52F5-91BC-932B-7E17-2886F9AB7767}"/>
          </ac:picMkLst>
        </pc:picChg>
      </pc:sldChg>
      <pc:sldChg chg="del">
        <pc:chgData name="Adi Simon Bar" userId="26bed466-1167-48ed-9d7e-f919d766e3dd" providerId="ADAL" clId="{769AAF7C-D2AA-49A0-AB06-FF8279202F6E}" dt="2023-11-15T14:07:20.815" v="16" actId="47"/>
        <pc:sldMkLst>
          <pc:docMk/>
          <pc:sldMk cId="3475038176" sldId="325"/>
        </pc:sldMkLst>
      </pc:sldChg>
      <pc:sldChg chg="ord">
        <pc:chgData name="Adi Simon Bar" userId="26bed466-1167-48ed-9d7e-f919d766e3dd" providerId="ADAL" clId="{769AAF7C-D2AA-49A0-AB06-FF8279202F6E}" dt="2023-11-15T14:04:57.798" v="11"/>
        <pc:sldMkLst>
          <pc:docMk/>
          <pc:sldMk cId="2772197460" sldId="327"/>
        </pc:sldMkLst>
      </pc:sldChg>
      <pc:sldChg chg="addSp delSp modSp mod">
        <pc:chgData name="Adi Simon Bar" userId="26bed466-1167-48ed-9d7e-f919d766e3dd" providerId="ADAL" clId="{769AAF7C-D2AA-49A0-AB06-FF8279202F6E}" dt="2023-11-15T14:27:29.846" v="75" actId="171"/>
        <pc:sldMkLst>
          <pc:docMk/>
          <pc:sldMk cId="3504894652" sldId="328"/>
        </pc:sldMkLst>
        <pc:spChg chg="add del">
          <ac:chgData name="Adi Simon Bar" userId="26bed466-1167-48ed-9d7e-f919d766e3dd" providerId="ADAL" clId="{769AAF7C-D2AA-49A0-AB06-FF8279202F6E}" dt="2023-11-15T14:20:25.101" v="35" actId="22"/>
          <ac:spMkLst>
            <pc:docMk/>
            <pc:sldMk cId="3504894652" sldId="328"/>
            <ac:spMk id="10" creationId="{2BD36953-1AB1-0042-2B96-8A6B103E63EF}"/>
          </ac:spMkLst>
        </pc:spChg>
        <pc:spChg chg="mod">
          <ac:chgData name="Adi Simon Bar" userId="26bed466-1167-48ed-9d7e-f919d766e3dd" providerId="ADAL" clId="{769AAF7C-D2AA-49A0-AB06-FF8279202F6E}" dt="2023-11-15T14:21:16.469" v="39"/>
          <ac:spMkLst>
            <pc:docMk/>
            <pc:sldMk cId="3504894652" sldId="328"/>
            <ac:spMk id="14" creationId="{135F7ED8-5B4A-36DF-9A68-C2C23F81A535}"/>
          </ac:spMkLst>
        </pc:spChg>
        <pc:grpChg chg="add del">
          <ac:chgData name="Adi Simon Bar" userId="26bed466-1167-48ed-9d7e-f919d766e3dd" providerId="ADAL" clId="{769AAF7C-D2AA-49A0-AB06-FF8279202F6E}" dt="2023-11-15T14:22:07.077" v="53" actId="478"/>
          <ac:grpSpMkLst>
            <pc:docMk/>
            <pc:sldMk cId="3504894652" sldId="328"/>
            <ac:grpSpMk id="2" creationId="{30A53A7E-17D8-463B-7B33-B05048431A1D}"/>
          </ac:grpSpMkLst>
        </pc:grpChg>
        <pc:grpChg chg="add del mod">
          <ac:chgData name="Adi Simon Bar" userId="26bed466-1167-48ed-9d7e-f919d766e3dd" providerId="ADAL" clId="{769AAF7C-D2AA-49A0-AB06-FF8279202F6E}" dt="2023-11-15T14:21:55.765" v="46"/>
          <ac:grpSpMkLst>
            <pc:docMk/>
            <pc:sldMk cId="3504894652" sldId="328"/>
            <ac:grpSpMk id="12" creationId="{8B2A99C5-B643-6C95-0349-A87314844DB6}"/>
          </ac:grpSpMkLst>
        </pc:grpChg>
        <pc:picChg chg="add del mod ord">
          <ac:chgData name="Adi Simon Bar" userId="26bed466-1167-48ed-9d7e-f919d766e3dd" providerId="ADAL" clId="{769AAF7C-D2AA-49A0-AB06-FF8279202F6E}" dt="2023-11-15T14:22:17.464" v="62" actId="22"/>
          <ac:picMkLst>
            <pc:docMk/>
            <pc:sldMk cId="3504894652" sldId="328"/>
            <ac:picMk id="7" creationId="{B98BC4B9-019D-0CCB-FE13-64DB8138BDE2}"/>
          </ac:picMkLst>
        </pc:picChg>
        <pc:picChg chg="add del mod">
          <ac:chgData name="Adi Simon Bar" userId="26bed466-1167-48ed-9d7e-f919d766e3dd" providerId="ADAL" clId="{769AAF7C-D2AA-49A0-AB06-FF8279202F6E}" dt="2023-11-15T14:22:06.009" v="52"/>
          <ac:picMkLst>
            <pc:docMk/>
            <pc:sldMk cId="3504894652" sldId="328"/>
            <ac:picMk id="8" creationId="{7719B968-B809-423B-B774-FF2AB4924708}"/>
          </ac:picMkLst>
        </pc:picChg>
        <pc:picChg chg="add del mod">
          <ac:chgData name="Adi Simon Bar" userId="26bed466-1167-48ed-9d7e-f919d766e3dd" providerId="ADAL" clId="{769AAF7C-D2AA-49A0-AB06-FF8279202F6E}" dt="2023-11-15T14:21:57.227" v="48"/>
          <ac:picMkLst>
            <pc:docMk/>
            <pc:sldMk cId="3504894652" sldId="328"/>
            <ac:picMk id="11" creationId="{6B20925A-9EE0-433A-0F2F-7C5EBCC5BD06}"/>
          </ac:picMkLst>
        </pc:picChg>
        <pc:picChg chg="mod">
          <ac:chgData name="Adi Simon Bar" userId="26bed466-1167-48ed-9d7e-f919d766e3dd" providerId="ADAL" clId="{769AAF7C-D2AA-49A0-AB06-FF8279202F6E}" dt="2023-11-15T14:21:16.469" v="39"/>
          <ac:picMkLst>
            <pc:docMk/>
            <pc:sldMk cId="3504894652" sldId="328"/>
            <ac:picMk id="13" creationId="{D959F0AD-D288-386D-833E-51D59A0FB68A}"/>
          </ac:picMkLst>
        </pc:picChg>
        <pc:picChg chg="add mod ord modCrop">
          <ac:chgData name="Adi Simon Bar" userId="26bed466-1167-48ed-9d7e-f919d766e3dd" providerId="ADAL" clId="{769AAF7C-D2AA-49A0-AB06-FF8279202F6E}" dt="2023-11-15T14:27:29.846" v="75" actId="171"/>
          <ac:picMkLst>
            <pc:docMk/>
            <pc:sldMk cId="3504894652" sldId="328"/>
            <ac:picMk id="16" creationId="{1BD0F837-E71A-79A0-D877-B57A9E150423}"/>
          </ac:picMkLst>
        </pc:picChg>
        <pc:picChg chg="add del mod">
          <ac:chgData name="Adi Simon Bar" userId="26bed466-1167-48ed-9d7e-f919d766e3dd" providerId="ADAL" clId="{769AAF7C-D2AA-49A0-AB06-FF8279202F6E}" dt="2023-11-15T14:26:05.231" v="70" actId="478"/>
          <ac:picMkLst>
            <pc:docMk/>
            <pc:sldMk cId="3504894652" sldId="328"/>
            <ac:picMk id="1026" creationId="{8EF05B14-AB80-5EBF-5879-AA22F47A58C1}"/>
          </ac:picMkLst>
        </pc:picChg>
      </pc:sldChg>
      <pc:sldChg chg="del">
        <pc:chgData name="Adi Simon Bar" userId="26bed466-1167-48ed-9d7e-f919d766e3dd" providerId="ADAL" clId="{769AAF7C-D2AA-49A0-AB06-FF8279202F6E}" dt="2023-11-15T14:04:16.580" v="1" actId="47"/>
        <pc:sldMkLst>
          <pc:docMk/>
          <pc:sldMk cId="2388933413" sldId="349"/>
        </pc:sldMkLst>
      </pc:sldChg>
      <pc:sldChg chg="del">
        <pc:chgData name="Adi Simon Bar" userId="26bed466-1167-48ed-9d7e-f919d766e3dd" providerId="ADAL" clId="{769AAF7C-D2AA-49A0-AB06-FF8279202F6E}" dt="2023-11-15T14:04:18.191" v="3" actId="47"/>
        <pc:sldMkLst>
          <pc:docMk/>
          <pc:sldMk cId="2552088098" sldId="350"/>
        </pc:sldMkLst>
      </pc:sldChg>
      <pc:sldChg chg="del">
        <pc:chgData name="Adi Simon Bar" userId="26bed466-1167-48ed-9d7e-f919d766e3dd" providerId="ADAL" clId="{769AAF7C-D2AA-49A0-AB06-FF8279202F6E}" dt="2023-11-15T14:07:38.454" v="19" actId="47"/>
        <pc:sldMkLst>
          <pc:docMk/>
          <pc:sldMk cId="2696730920" sldId="355"/>
        </pc:sldMkLst>
      </pc:sldChg>
      <pc:sldChg chg="del">
        <pc:chgData name="Adi Simon Bar" userId="26bed466-1167-48ed-9d7e-f919d766e3dd" providerId="ADAL" clId="{769AAF7C-D2AA-49A0-AB06-FF8279202F6E}" dt="2023-11-15T14:07:40.425" v="20" actId="47"/>
        <pc:sldMkLst>
          <pc:docMk/>
          <pc:sldMk cId="2937980058" sldId="356"/>
        </pc:sldMkLst>
      </pc:sldChg>
      <pc:sldChg chg="del">
        <pc:chgData name="Adi Simon Bar" userId="26bed466-1167-48ed-9d7e-f919d766e3dd" providerId="ADAL" clId="{769AAF7C-D2AA-49A0-AB06-FF8279202F6E}" dt="2023-11-15T14:04:17.372" v="2" actId="47"/>
        <pc:sldMkLst>
          <pc:docMk/>
          <pc:sldMk cId="3646165439" sldId="364"/>
        </pc:sldMkLst>
      </pc:sldChg>
      <pc:sldChg chg="del">
        <pc:chgData name="Adi Simon Bar" userId="26bed466-1167-48ed-9d7e-f919d766e3dd" providerId="ADAL" clId="{769AAF7C-D2AA-49A0-AB06-FF8279202F6E}" dt="2023-11-15T14:07:34.291" v="18" actId="47"/>
        <pc:sldMkLst>
          <pc:docMk/>
          <pc:sldMk cId="3383701675" sldId="365"/>
        </pc:sldMkLst>
      </pc:sldChg>
      <pc:sldChg chg="del">
        <pc:chgData name="Adi Simon Bar" userId="26bed466-1167-48ed-9d7e-f919d766e3dd" providerId="ADAL" clId="{769AAF7C-D2AA-49A0-AB06-FF8279202F6E}" dt="2023-11-15T14:06:40.069" v="12" actId="47"/>
        <pc:sldMkLst>
          <pc:docMk/>
          <pc:sldMk cId="938869623" sldId="366"/>
        </pc:sldMkLst>
      </pc:sldChg>
      <pc:sldChg chg="del">
        <pc:chgData name="Adi Simon Bar" userId="26bed466-1167-48ed-9d7e-f919d766e3dd" providerId="ADAL" clId="{769AAF7C-D2AA-49A0-AB06-FF8279202F6E}" dt="2023-11-15T14:06:41.061" v="13" actId="47"/>
        <pc:sldMkLst>
          <pc:docMk/>
          <pc:sldMk cId="1283222728" sldId="367"/>
        </pc:sldMkLst>
      </pc:sldChg>
      <pc:sldChg chg="del">
        <pc:chgData name="Adi Simon Bar" userId="26bed466-1167-48ed-9d7e-f919d766e3dd" providerId="ADAL" clId="{769AAF7C-D2AA-49A0-AB06-FF8279202F6E}" dt="2023-11-15T14:06:42.035" v="14" actId="47"/>
        <pc:sldMkLst>
          <pc:docMk/>
          <pc:sldMk cId="130319251" sldId="368"/>
        </pc:sldMkLst>
      </pc:sldChg>
      <pc:sldChg chg="delSp modSp mod">
        <pc:chgData name="Adi Simon Bar" userId="26bed466-1167-48ed-9d7e-f919d766e3dd" providerId="ADAL" clId="{769AAF7C-D2AA-49A0-AB06-FF8279202F6E}" dt="2023-11-23T12:32:23.861" v="77" actId="1035"/>
        <pc:sldMkLst>
          <pc:docMk/>
          <pc:sldMk cId="4267109420" sldId="369"/>
        </pc:sldMkLst>
        <pc:spChg chg="mod">
          <ac:chgData name="Adi Simon Bar" userId="26bed466-1167-48ed-9d7e-f919d766e3dd" providerId="ADAL" clId="{769AAF7C-D2AA-49A0-AB06-FF8279202F6E}" dt="2023-11-23T12:32:23.861" v="77" actId="1035"/>
          <ac:spMkLst>
            <pc:docMk/>
            <pc:sldMk cId="4267109420" sldId="369"/>
            <ac:spMk id="3" creationId="{DD3FB9E5-78FA-F11C-4C02-63658419E85B}"/>
          </ac:spMkLst>
        </pc:spChg>
        <pc:spChg chg="del">
          <ac:chgData name="Adi Simon Bar" userId="26bed466-1167-48ed-9d7e-f919d766e3dd" providerId="ADAL" clId="{769AAF7C-D2AA-49A0-AB06-FF8279202F6E}" dt="2023-11-15T14:06:55.120" v="15" actId="478"/>
          <ac:spMkLst>
            <pc:docMk/>
            <pc:sldMk cId="4267109420" sldId="369"/>
            <ac:spMk id="5" creationId="{156AD79C-B64B-3ADE-3540-80DD5B80E9B2}"/>
          </ac:spMkLst>
        </pc:spChg>
      </pc:sldChg>
      <pc:sldChg chg="modSp mod">
        <pc:chgData name="Adi Simon Bar" userId="26bed466-1167-48ed-9d7e-f919d766e3dd" providerId="ADAL" clId="{769AAF7C-D2AA-49A0-AB06-FF8279202F6E}" dt="2023-11-15T14:04:03.980" v="0" actId="20577"/>
        <pc:sldMkLst>
          <pc:docMk/>
          <pc:sldMk cId="1538262348" sldId="371"/>
        </pc:sldMkLst>
        <pc:spChg chg="mod">
          <ac:chgData name="Adi Simon Bar" userId="26bed466-1167-48ed-9d7e-f919d766e3dd" providerId="ADAL" clId="{769AAF7C-D2AA-49A0-AB06-FF8279202F6E}" dt="2023-11-15T14:04:03.980" v="0" actId="20577"/>
          <ac:spMkLst>
            <pc:docMk/>
            <pc:sldMk cId="1538262348" sldId="371"/>
            <ac:spMk id="3" creationId="{DD3FB9E5-78FA-F11C-4C02-63658419E85B}"/>
          </ac:spMkLst>
        </pc:spChg>
      </pc:sldChg>
      <pc:sldMasterChg chg="delSldLayout">
        <pc:chgData name="Adi Simon Bar" userId="26bed466-1167-48ed-9d7e-f919d766e3dd" providerId="ADAL" clId="{769AAF7C-D2AA-49A0-AB06-FF8279202F6E}" dt="2023-11-15T14:07:34.291" v="18" actId="47"/>
        <pc:sldMasterMkLst>
          <pc:docMk/>
          <pc:sldMasterMk cId="370122942" sldId="2147483660"/>
        </pc:sldMasterMkLst>
        <pc:sldLayoutChg chg="del">
          <pc:chgData name="Adi Simon Bar" userId="26bed466-1167-48ed-9d7e-f919d766e3dd" providerId="ADAL" clId="{769AAF7C-D2AA-49A0-AB06-FF8279202F6E}" dt="2023-11-15T14:07:34.291" v="18" actId="47"/>
          <pc:sldLayoutMkLst>
            <pc:docMk/>
            <pc:sldMasterMk cId="370122942" sldId="2147483660"/>
            <pc:sldLayoutMk cId="3909399173" sldId="214748367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986A45B-391D-4DF2-A453-319D0225B504}" type="datetimeFigureOut">
              <a:rPr lang="he-IL" smtClean="0"/>
              <a:t>י'/כסלו/תשפ"ד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F0AD6A3-C22A-4849-8557-CD772370AF8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8077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32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4425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382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67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97299-F494-3A49-BC82-95F575A564C9}" type="slidenum">
              <a:rPr kumimoji="0" lang="en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48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41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5135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E5898D-D5EB-3C07-DCAC-74CAA11CC9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2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810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0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2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svg"/><Relationship Id="rId4" Type="http://schemas.openxmlformats.org/officeDocument/2006/relationships/image" Target="../media/image11.pn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9E52F5-91BC-932B-7E17-2886F9AB7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20830"/>
          </a:xfrm>
          <a:prstGeom prst="rect">
            <a:avLst/>
          </a:prstGeom>
        </p:spPr>
      </p:pic>
      <p:sp>
        <p:nvSpPr>
          <p:cNvPr id="20" name="מלבן: פינות מעוגלות 8">
            <a:extLst>
              <a:ext uri="{FF2B5EF4-FFF2-40B4-BE49-F238E27FC236}">
                <a16:creationId xmlns:a16="http://schemas.microsoft.com/office/drawing/2014/main" id="{CE98C22D-7320-1742-425A-8C58D69CFD84}"/>
              </a:ext>
            </a:extLst>
          </p:cNvPr>
          <p:cNvSpPr/>
          <p:nvPr/>
        </p:nvSpPr>
        <p:spPr>
          <a:xfrm>
            <a:off x="4752745" y="1684074"/>
            <a:ext cx="7867652" cy="3853125"/>
          </a:xfrm>
          <a:prstGeom prst="roundRect">
            <a:avLst>
              <a:gd name="adj" fmla="val 7423"/>
            </a:avLst>
          </a:prstGeom>
          <a:solidFill>
            <a:srgbClr val="FFFFFF">
              <a:alpha val="89804"/>
            </a:srgbClr>
          </a:solidFill>
          <a:ln>
            <a:noFill/>
          </a:ln>
          <a:effectLst>
            <a:outerShdw blurRad="469900" dist="1524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x-none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3CEE8-5C65-E834-544F-5E462B2B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95997" y="3276111"/>
            <a:ext cx="6091743" cy="1453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5AE82-749B-456C-C82E-9D7AC59C256C}"/>
              </a:ext>
            </a:extLst>
          </p:cNvPr>
          <p:cNvSpPr txBox="1"/>
          <p:nvPr/>
        </p:nvSpPr>
        <p:spPr>
          <a:xfrm>
            <a:off x="4379331" y="4925927"/>
            <a:ext cx="78676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0" i="0" u="none" strike="noStrike" kern="1200" cap="all" spc="300" normalizeH="0" baseline="0" noProof="0" dirty="0">
                <a:ln>
                  <a:noFill/>
                </a:ln>
                <a:solidFill>
                  <a:srgbClr val="686B6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הרחבת השותפויות ומרחבי ההשפעה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9C210F-8D74-79CC-66AE-41A4732E46E8}"/>
              </a:ext>
            </a:extLst>
          </p:cNvPr>
          <p:cNvSpPr txBox="1"/>
          <p:nvPr/>
        </p:nvSpPr>
        <p:spPr>
          <a:xfrm>
            <a:off x="4978499" y="1829185"/>
            <a:ext cx="6502196" cy="47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cap="all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kumimoji="0" lang="he-IL" sz="2400" b="1" i="0" u="none" strike="noStrike" kern="1200" cap="all" spc="300" normalizeH="0" baseline="0" noProof="0" dirty="0">
                <a:ln>
                  <a:noFill/>
                </a:ln>
                <a:solidFill>
                  <a:srgbClr val="942C5C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גמישות פדגוגית ניהולית רשותית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3A56258-CEB1-D1EF-E36E-B383CD0416AA}"/>
              </a:ext>
            </a:extLst>
          </p:cNvPr>
          <p:cNvGrpSpPr/>
          <p:nvPr/>
        </p:nvGrpSpPr>
        <p:grpSpPr>
          <a:xfrm>
            <a:off x="5964396" y="2350954"/>
            <a:ext cx="4530406" cy="2193823"/>
            <a:chOff x="4120841" y="2917233"/>
            <a:chExt cx="4530406" cy="2193823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264B1069-0D78-F674-227F-0A1648E67BCE}"/>
                </a:ext>
              </a:extLst>
            </p:cNvPr>
            <p:cNvSpPr txBox="1"/>
            <p:nvPr/>
          </p:nvSpPr>
          <p:spPr>
            <a:xfrm>
              <a:off x="4120841" y="2917233"/>
              <a:ext cx="4530406" cy="10002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חינוך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 </a:t>
              </a: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 רשותי</a:t>
              </a:r>
            </a:p>
          </p:txBody>
        </p:sp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FFF7FD0C-0007-B07E-2EBC-B72A6B5419D4}"/>
                </a:ext>
              </a:extLst>
            </p:cNvPr>
            <p:cNvSpPr txBox="1"/>
            <p:nvPr/>
          </p:nvSpPr>
          <p:spPr>
            <a:xfrm>
              <a:off x="4733246" y="4110846"/>
              <a:ext cx="3530134" cy="1000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בתנועה</a:t>
              </a:r>
              <a:endParaRPr kumimoji="0" lang="en-IL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endParaRPr>
            </a:p>
          </p:txBody>
        </p:sp>
      </p:grpSp>
      <p:grpSp>
        <p:nvGrpSpPr>
          <p:cNvPr id="4" name="קבוצה 2">
            <a:extLst>
              <a:ext uri="{FF2B5EF4-FFF2-40B4-BE49-F238E27FC236}">
                <a16:creationId xmlns:a16="http://schemas.microsoft.com/office/drawing/2014/main" id="{302AFAA2-336E-AF86-0765-9AFBD261454C}"/>
              </a:ext>
            </a:extLst>
          </p:cNvPr>
          <p:cNvGrpSpPr/>
          <p:nvPr/>
        </p:nvGrpSpPr>
        <p:grpSpPr>
          <a:xfrm>
            <a:off x="9140676" y="392186"/>
            <a:ext cx="2732898" cy="869252"/>
            <a:chOff x="2795707" y="4525592"/>
            <a:chExt cx="2732898" cy="8692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C5F24C-10D9-E0BD-5B2E-ED6F1FF975C0}"/>
                </a:ext>
              </a:extLst>
            </p:cNvPr>
            <p:cNvSpPr txBox="1"/>
            <p:nvPr/>
          </p:nvSpPr>
          <p:spPr>
            <a:xfrm>
              <a:off x="2795707" y="4560272"/>
              <a:ext cx="1788288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משרד החינוך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קשרי מטה-שלטון מקומי</a:t>
              </a:r>
            </a:p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15DA3"/>
                  </a:solidFill>
                  <a:effectLst/>
                  <a:uLnTx/>
                  <a:uFillTx/>
                  <a:latin typeface="Assistant" pitchFamily="2" charset="-79"/>
                  <a:ea typeface="+mn-ea"/>
                  <a:cs typeface="Assistant" pitchFamily="2" charset="-79"/>
                </a:rPr>
                <a:t>מינהל פדגוגי</a:t>
              </a:r>
            </a:p>
          </p:txBody>
        </p:sp>
        <p:pic>
          <p:nvPicPr>
            <p:cNvPr id="10" name="Picture 2" descr="Merchavim - Yedidut Toronto">
              <a:extLst>
                <a:ext uri="{FF2B5EF4-FFF2-40B4-BE49-F238E27FC236}">
                  <a16:creationId xmlns:a16="http://schemas.microsoft.com/office/drawing/2014/main" id="{86A6DF23-0454-1B14-6443-0F3DF9D200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1"/>
            <a:stretch/>
          </p:blipFill>
          <p:spPr bwMode="auto">
            <a:xfrm>
              <a:off x="4740713" y="4525592"/>
              <a:ext cx="787892" cy="86925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מחבר ישר 12">
              <a:extLst>
                <a:ext uri="{FF2B5EF4-FFF2-40B4-BE49-F238E27FC236}">
                  <a16:creationId xmlns:a16="http://schemas.microsoft.com/office/drawing/2014/main" id="{5A0FCD47-6A1A-E48D-486A-1B92365A4B28}"/>
                </a:ext>
              </a:extLst>
            </p:cNvPr>
            <p:cNvCxnSpPr/>
            <p:nvPr/>
          </p:nvCxnSpPr>
          <p:spPr>
            <a:xfrm>
              <a:off x="4638944" y="4644113"/>
              <a:ext cx="0" cy="593711"/>
            </a:xfrm>
            <a:prstGeom prst="line">
              <a:avLst/>
            </a:prstGeom>
            <a:ln w="12700">
              <a:solidFill>
                <a:srgbClr val="015D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107DA4F7-08C1-DD69-D702-AA67A62CE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" y="37169"/>
            <a:ext cx="1194891" cy="119489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54B57BE-2A2D-D47B-8E7F-F7F79D9EEC0F}"/>
              </a:ext>
            </a:extLst>
          </p:cNvPr>
          <p:cNvGrpSpPr/>
          <p:nvPr/>
        </p:nvGrpSpPr>
        <p:grpSpPr>
          <a:xfrm>
            <a:off x="-36695" y="241780"/>
            <a:ext cx="1382646" cy="785668"/>
            <a:chOff x="-70992" y="261692"/>
            <a:chExt cx="2042469" cy="1160603"/>
          </a:xfrm>
        </p:grpSpPr>
        <p:pic>
          <p:nvPicPr>
            <p:cNvPr id="22" name="Picture 21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5159B40B-CF87-EA13-9741-BF2C3A697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5B44D4E-F46B-0336-4E53-65E16DB8AC2C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29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FC11D49-FEE5-15EC-A48E-92EBC9EA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26" y="319595"/>
            <a:ext cx="9720728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1301661" y="393381"/>
            <a:ext cx="10563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4000" dirty="0">
                <a:solidFill>
                  <a:prstClr val="white"/>
                </a:solidFill>
                <a:latin typeface="Assistant" pitchFamily="2" charset="-79"/>
                <a:cs typeface="Assistant" pitchFamily="2" charset="-79"/>
              </a:rPr>
              <a:t>תוכנית רצפים כחלק מתוכנית העבודה השנתית</a:t>
            </a:r>
            <a:endParaRPr kumimoji="0" lang="he-I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8F4C3026-7C63-EAF5-E01D-5D53550C8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0" y="2069443"/>
            <a:ext cx="7616194" cy="3077714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2AF2E12-B958-715D-90C7-6C743B8AD5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027" y="2014143"/>
            <a:ext cx="3155700" cy="274790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26256339-BA9D-39B6-E052-145591D3E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678" y="2234347"/>
            <a:ext cx="3313456" cy="2747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D3C72A-44F6-5929-8BDE-E06D5FD57BCD}"/>
              </a:ext>
            </a:extLst>
          </p:cNvPr>
          <p:cNvSpPr txBox="1"/>
          <p:nvPr/>
        </p:nvSpPr>
        <p:spPr>
          <a:xfrm>
            <a:off x="5343902" y="2633588"/>
            <a:ext cx="2121316" cy="152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lnSpc>
                <a:spcPct val="107000"/>
              </a:lnSpc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תקדם תוכנית הרצפים במטרות השנתיות בתוכנית העבודה?</a:t>
            </a:r>
            <a:endParaRPr lang="en-US" sz="2200" b="1" kern="100" dirty="0">
              <a:solidFill>
                <a:schemeClr val="bg1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ECD399-1B9D-A52F-5C92-CB53CC1087BC}"/>
              </a:ext>
            </a:extLst>
          </p:cNvPr>
          <p:cNvSpPr txBox="1"/>
          <p:nvPr/>
        </p:nvSpPr>
        <p:spPr>
          <a:xfrm>
            <a:off x="1394778" y="2630410"/>
            <a:ext cx="2972767" cy="1162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כיצד תוכנית חיבורים יכולה להשתלב/לתמוך בתוכנית הרצפים?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5D5D4-BAE7-2CE9-536A-6A35C3C7CE7C}"/>
              </a:ext>
            </a:extLst>
          </p:cNvPr>
          <p:cNvSpPr txBox="1"/>
          <p:nvPr/>
        </p:nvSpPr>
        <p:spPr>
          <a:xfrm>
            <a:off x="8593203" y="2666387"/>
            <a:ext cx="2968851" cy="1525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מה יהיה הביטוי של תוכנית רצפים שנרצה לגבש בנרטיב העירוני שגיבשנו?</a:t>
            </a:r>
            <a:endParaRPr lang="en-US" sz="2200" b="1" kern="100" dirty="0">
              <a:solidFill>
                <a:schemeClr val="bg1"/>
              </a:solidFill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F93D7E-F311-3466-D00D-3BEA13983A05}"/>
              </a:ext>
            </a:extLst>
          </p:cNvPr>
          <p:cNvGrpSpPr/>
          <p:nvPr/>
        </p:nvGrpSpPr>
        <p:grpSpPr>
          <a:xfrm>
            <a:off x="-371262" y="209805"/>
            <a:ext cx="2336209" cy="1327516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FA7CB612-AE06-4C08-2A5E-187236EF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55DF8-2C42-59D1-7BFE-3B2324A0571E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19" name="Graphic 18" descr="Refresh with solid fill">
            <a:extLst>
              <a:ext uri="{FF2B5EF4-FFF2-40B4-BE49-F238E27FC236}">
                <a16:creationId xmlns:a16="http://schemas.microsoft.com/office/drawing/2014/main" id="{A14E826E-187C-6025-EC73-9592A41FE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99870" y="5072001"/>
            <a:ext cx="914400" cy="914400"/>
          </a:xfrm>
          <a:prstGeom prst="rect">
            <a:avLst/>
          </a:prstGeom>
        </p:spPr>
      </p:pic>
      <p:pic>
        <p:nvPicPr>
          <p:cNvPr id="20" name="Graphic 19" descr="Refresh with solid fill">
            <a:extLst>
              <a:ext uri="{FF2B5EF4-FFF2-40B4-BE49-F238E27FC236}">
                <a16:creationId xmlns:a16="http://schemas.microsoft.com/office/drawing/2014/main" id="{8A91F0FC-D0DD-7E88-8175-CF26628EA2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2115" y="5145633"/>
            <a:ext cx="914400" cy="914400"/>
          </a:xfrm>
          <a:prstGeom prst="rect">
            <a:avLst/>
          </a:prstGeom>
        </p:spPr>
      </p:pic>
      <p:pic>
        <p:nvPicPr>
          <p:cNvPr id="21" name="Graphic 20" descr="Refresh with solid fill">
            <a:extLst>
              <a:ext uri="{FF2B5EF4-FFF2-40B4-BE49-F238E27FC236}">
                <a16:creationId xmlns:a16="http://schemas.microsoft.com/office/drawing/2014/main" id="{B755E7CF-C83B-7FF9-7102-97DDF7D5F1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63699" y="514563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7F30C44-E6CD-BB66-1D37-2E2DCBBA829F}"/>
              </a:ext>
            </a:extLst>
          </p:cNvPr>
          <p:cNvSpPr txBox="1"/>
          <p:nvPr/>
        </p:nvSpPr>
        <p:spPr>
          <a:xfrm>
            <a:off x="8803095" y="5279667"/>
            <a:ext cx="1883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Assistant" pitchFamily="2" charset="-79"/>
                <a:cs typeface="Assistant" pitchFamily="2" charset="-79"/>
              </a:rPr>
              <a:t>מהלך 6: </a:t>
            </a:r>
          </a:p>
          <a:p>
            <a:r>
              <a:rPr lang="he-IL" dirty="0">
                <a:latin typeface="Assistant" pitchFamily="2" charset="-79"/>
                <a:cs typeface="Assistant" pitchFamily="2" charset="-79"/>
              </a:rPr>
              <a:t>סיפור רשותי בתנועה</a:t>
            </a:r>
            <a:endParaRPr lang="en-US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F2DA00-2695-7759-84A0-BA2582EC9DB4}"/>
              </a:ext>
            </a:extLst>
          </p:cNvPr>
          <p:cNvSpPr txBox="1"/>
          <p:nvPr/>
        </p:nvSpPr>
        <p:spPr>
          <a:xfrm>
            <a:off x="2659222" y="5313106"/>
            <a:ext cx="939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Assistant" pitchFamily="2" charset="-79"/>
                <a:cs typeface="Assistant" pitchFamily="2" charset="-79"/>
              </a:rPr>
              <a:t>מהלך 5: </a:t>
            </a:r>
          </a:p>
          <a:p>
            <a:r>
              <a:rPr lang="he-IL" dirty="0">
                <a:latin typeface="Assistant" pitchFamily="2" charset="-79"/>
                <a:cs typeface="Assistant" pitchFamily="2" charset="-79"/>
              </a:rPr>
              <a:t>חיבורים</a:t>
            </a:r>
            <a:endParaRPr lang="en-US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CCBB1B-BD15-A70C-563F-66E9BE252D20}"/>
              </a:ext>
            </a:extLst>
          </p:cNvPr>
          <p:cNvSpPr txBox="1"/>
          <p:nvPr/>
        </p:nvSpPr>
        <p:spPr>
          <a:xfrm>
            <a:off x="5798528" y="5313107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dirty="0">
                <a:latin typeface="Assistant" pitchFamily="2" charset="-79"/>
                <a:cs typeface="Assistant" pitchFamily="2" charset="-79"/>
              </a:rPr>
              <a:t>מהלך 7: </a:t>
            </a:r>
          </a:p>
          <a:p>
            <a:r>
              <a:rPr lang="he-IL" dirty="0">
                <a:latin typeface="Assistant" pitchFamily="2" charset="-79"/>
                <a:cs typeface="Assistant" pitchFamily="2" charset="-79"/>
              </a:rPr>
              <a:t>תוכנית עבודה</a:t>
            </a:r>
            <a:endParaRPr lang="en-US" dirty="0"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7882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5368258E-30E7-369A-95B4-45C1BE02F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5" b="46517"/>
          <a:stretch/>
        </p:blipFill>
        <p:spPr>
          <a:xfrm>
            <a:off x="8366301" y="-1"/>
            <a:ext cx="3825700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8366301" y="2453988"/>
            <a:ext cx="3825699" cy="97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0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בהצלחה!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0F837-E71A-79A0-D877-B57A9E1504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083"/>
          <a:stretch/>
        </p:blipFill>
        <p:spPr>
          <a:xfrm>
            <a:off x="-1" y="0"/>
            <a:ext cx="859536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A53A7E-17D8-463B-7B33-B05048431A1D}"/>
              </a:ext>
            </a:extLst>
          </p:cNvPr>
          <p:cNvGrpSpPr/>
          <p:nvPr/>
        </p:nvGrpSpPr>
        <p:grpSpPr>
          <a:xfrm>
            <a:off x="-446017" y="200180"/>
            <a:ext cx="2336209" cy="1327516"/>
            <a:chOff x="-70992" y="261692"/>
            <a:chExt cx="2042469" cy="1160603"/>
          </a:xfrm>
        </p:grpSpPr>
        <p:pic>
          <p:nvPicPr>
            <p:cNvPr id="5" name="Picture 4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977537A1-C2C6-8085-4578-01585620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ED7170-2BCD-0109-B7C0-B169FFE7FA60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4894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indoor, ceiling, tiled&#10;&#10;Description automatically generated">
            <a:extLst>
              <a:ext uri="{FF2B5EF4-FFF2-40B4-BE49-F238E27FC236}">
                <a16:creationId xmlns:a16="http://schemas.microsoft.com/office/drawing/2014/main" id="{31CCD6F0-12F5-3077-B595-EFFB4834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3" b="46517"/>
          <a:stretch/>
        </p:blipFill>
        <p:spPr>
          <a:xfrm rot="10800000">
            <a:off x="-2" y="-1"/>
            <a:ext cx="12204879" cy="6858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CF862DE-80DC-3F54-C171-47B2B4A406FF}"/>
              </a:ext>
            </a:extLst>
          </p:cNvPr>
          <p:cNvSpPr txBox="1"/>
          <p:nvPr/>
        </p:nvSpPr>
        <p:spPr>
          <a:xfrm>
            <a:off x="1841327" y="867013"/>
            <a:ext cx="8020784" cy="2661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kumimoji="0" lang="he-IL" sz="6900" b="1" i="0" u="none" strike="noStrike" kern="1200" cap="none" spc="0" normalizeH="0" baseline="0" noProof="0" dirty="0">
                <a:ln w="31750">
                  <a:solidFill>
                    <a:schemeClr val="bg1"/>
                  </a:solidFill>
                </a:ln>
                <a:noFill/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מהלך 8: </a:t>
            </a:r>
          </a:p>
          <a:p>
            <a:pPr>
              <a:lnSpc>
                <a:spcPct val="80000"/>
              </a:lnSpc>
              <a:defRPr/>
            </a:pPr>
            <a:r>
              <a:rPr lang="he-IL" sz="6900" b="1" dirty="0">
                <a:ln w="31750">
                  <a:solidFill>
                    <a:schemeClr val="bg1"/>
                  </a:solidFill>
                </a:ln>
                <a:noFill/>
                <a:latin typeface="Assistant" pitchFamily="2" charset="-79"/>
                <a:cs typeface="Assistant" pitchFamily="2" charset="-79"/>
              </a:rPr>
              <a:t>שותפויות לקידום רצפים חינוכיים ברשות</a:t>
            </a:r>
            <a:endParaRPr kumimoji="0" lang="en-US" sz="6900" b="1" i="0" u="none" strike="noStrike" kern="1200" cap="none" spc="0" normalizeH="0" baseline="0" noProof="0" dirty="0">
              <a:ln w="31750">
                <a:solidFill>
                  <a:schemeClr val="bg1"/>
                </a:solidFill>
              </a:ln>
              <a:noFill/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B51E6-8835-8D38-F92E-48FD4422C46C}"/>
              </a:ext>
            </a:extLst>
          </p:cNvPr>
          <p:cNvSpPr txBox="1"/>
          <p:nvPr/>
        </p:nvSpPr>
        <p:spPr>
          <a:xfrm>
            <a:off x="3219189" y="4147477"/>
            <a:ext cx="6492609" cy="49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מפגש 3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–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 יישום תוכנית רצפים ברשות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90B6334-FF52-EDB4-50C7-6FE1B7C10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57" y="3811987"/>
            <a:ext cx="787400" cy="889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EC48A5B-473F-EE97-6E39-4055C44DD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635" y="769168"/>
            <a:ext cx="921414" cy="885805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F658CCBC-6EEB-2DF2-9F3A-C8B328A41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" y="37169"/>
            <a:ext cx="1194891" cy="11948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380AD7-5EB7-F88E-DF1D-C7580059DEB4}"/>
              </a:ext>
            </a:extLst>
          </p:cNvPr>
          <p:cNvGrpSpPr/>
          <p:nvPr/>
        </p:nvGrpSpPr>
        <p:grpSpPr>
          <a:xfrm>
            <a:off x="-36695" y="241780"/>
            <a:ext cx="1382646" cy="785668"/>
            <a:chOff x="-70992" y="261692"/>
            <a:chExt cx="2042469" cy="1160603"/>
          </a:xfrm>
        </p:grpSpPr>
        <p:pic>
          <p:nvPicPr>
            <p:cNvPr id="10" name="Picture 9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C9C68B4C-CEF0-D8A8-E925-EFF8F28A2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82F8DC6-6FBA-E9EF-5902-FC005CD8A956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08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FC11D49-FEE5-15EC-A48E-92EBC9EAE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36" y="319595"/>
            <a:ext cx="9219156" cy="8713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C8B3E-F999-C234-A114-88E1269382B0}"/>
              </a:ext>
            </a:extLst>
          </p:cNvPr>
          <p:cNvSpPr txBox="1"/>
          <p:nvPr/>
        </p:nvSpPr>
        <p:spPr>
          <a:xfrm>
            <a:off x="1900849" y="339777"/>
            <a:ext cx="8390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מעברים או רצפים?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2DB80F24-74E5-00AA-EE03-BC1D575A20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77490" y="6773078"/>
            <a:ext cx="12192000" cy="787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ECD399-1B9D-A52F-5C92-CB53CC1087BC}"/>
              </a:ext>
            </a:extLst>
          </p:cNvPr>
          <p:cNvSpPr txBox="1"/>
          <p:nvPr/>
        </p:nvSpPr>
        <p:spPr>
          <a:xfrm>
            <a:off x="796843" y="3373433"/>
            <a:ext cx="2972767" cy="800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אילו רעיונות יחברו אותם לנושא?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65D5D4-BAE7-2CE9-536A-6A35C3C7CE7C}"/>
              </a:ext>
            </a:extLst>
          </p:cNvPr>
          <p:cNvSpPr txBox="1"/>
          <p:nvPr/>
        </p:nvSpPr>
        <p:spPr>
          <a:xfrm>
            <a:off x="8410667" y="3057465"/>
            <a:ext cx="3209848" cy="152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algn="ct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he-IL" sz="2200" b="1" kern="100" dirty="0">
                <a:solidFill>
                  <a:schemeClr val="bg1"/>
                </a:solidFill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לדעתכם חשוב להגיד לשותפים הפוטנציאליים כדי לרתום אותם להשתתף בפורום?</a:t>
            </a:r>
            <a:endParaRPr lang="en-US" sz="2200" b="1" kern="100" dirty="0">
              <a:solidFill>
                <a:schemeClr val="bg1"/>
              </a:solidFill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F93D7E-F311-3466-D00D-3BEA13983A05}"/>
              </a:ext>
            </a:extLst>
          </p:cNvPr>
          <p:cNvGrpSpPr/>
          <p:nvPr/>
        </p:nvGrpSpPr>
        <p:grpSpPr>
          <a:xfrm>
            <a:off x="-371262" y="209805"/>
            <a:ext cx="2336209" cy="1327516"/>
            <a:chOff x="-70992" y="261692"/>
            <a:chExt cx="2042469" cy="1160603"/>
          </a:xfrm>
        </p:grpSpPr>
        <p:pic>
          <p:nvPicPr>
            <p:cNvPr id="8" name="Picture 7" descr="A picture containing text, weapon, window&#10;&#10;Description automatically generated">
              <a:extLst>
                <a:ext uri="{FF2B5EF4-FFF2-40B4-BE49-F238E27FC236}">
                  <a16:creationId xmlns:a16="http://schemas.microsoft.com/office/drawing/2014/main" id="{FA7CB612-AE06-4C08-2A5E-187236EF8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570" y="261692"/>
              <a:ext cx="819613" cy="819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755DF8-2C42-59D1-7BFE-3B2324A0571E}"/>
                </a:ext>
              </a:extLst>
            </p:cNvPr>
            <p:cNvSpPr txBox="1"/>
            <p:nvPr/>
          </p:nvSpPr>
          <p:spPr>
            <a:xfrm>
              <a:off x="-70992" y="1081306"/>
              <a:ext cx="2042469" cy="340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sz="900" b="1" dirty="0">
                  <a:solidFill>
                    <a:srgbClr val="192B6F"/>
                  </a:solidFill>
                  <a:latin typeface="Assistant" pitchFamily="2" charset="-79"/>
                  <a:cs typeface="Assistant" pitchFamily="2" charset="-79"/>
                </a:rPr>
                <a:t>חינוך רשותי בתנועה</a:t>
              </a:r>
              <a:endParaRPr lang="en-IL" sz="900" b="1" dirty="0">
                <a:solidFill>
                  <a:srgbClr val="192B6F"/>
                </a:solidFill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51FB08-A7F8-D548-EEBC-BD5CB1BC83C7}"/>
              </a:ext>
            </a:extLst>
          </p:cNvPr>
          <p:cNvSpPr txBox="1"/>
          <p:nvPr/>
        </p:nvSpPr>
        <p:spPr>
          <a:xfrm>
            <a:off x="1279465" y="1627527"/>
            <a:ext cx="976985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בין מעבר לרצף?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האם נבנה תוכנית מעברים או רצפים? </a:t>
            </a:r>
            <a:endParaRPr lang="en-US" sz="3200" dirty="0">
              <a:effectLst/>
              <a:latin typeface="Assistant" pitchFamily="2" charset="-79"/>
              <a:ea typeface="Calibri" panose="020F0502020204030204" pitchFamily="34" charset="0"/>
              <a:cs typeface="Assistant" pitchFamily="2" charset="-79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200" dirty="0">
                <a:effectLst/>
                <a:latin typeface="Assistant" pitchFamily="2" charset="-79"/>
                <a:ea typeface="Calibri" panose="020F0502020204030204" pitchFamily="34" charset="0"/>
                <a:cs typeface="Assistant" pitchFamily="2" charset="-79"/>
              </a:rPr>
              <a:t>מה הזיקות ביניהם? </a:t>
            </a:r>
            <a:endParaRPr lang="he-IL" sz="3200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1BF346-548D-B19D-B242-F2FEDC42B293}"/>
              </a:ext>
            </a:extLst>
          </p:cNvPr>
          <p:cNvSpPr txBox="1"/>
          <p:nvPr/>
        </p:nvSpPr>
        <p:spPr>
          <a:xfrm>
            <a:off x="5001497" y="3961413"/>
            <a:ext cx="266332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chemeClr val="accent2"/>
                </a:solidFill>
                <a:latin typeface="Assistant" pitchFamily="2" charset="-79"/>
                <a:cs typeface="Assistant" pitchFamily="2" charset="-79"/>
              </a:rPr>
              <a:t>מעבר</a:t>
            </a:r>
            <a:r>
              <a:rPr lang="he-IL" sz="2800" dirty="0">
                <a:latin typeface="Assistant" pitchFamily="2" charset="-79"/>
                <a:cs typeface="Assistant" pitchFamily="2" charset="-79"/>
              </a:rPr>
              <a:t>:</a:t>
            </a: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מקום שעוברים בו.</a:t>
            </a:r>
            <a:r>
              <a:rPr lang="he-IL" sz="2800" b="0" i="0" dirty="0">
                <a:solidFill>
                  <a:srgbClr val="333333"/>
                </a:solidFill>
                <a:effectLst/>
                <a:latin typeface="Assistant" pitchFamily="2" charset="-79"/>
                <a:cs typeface="Assistant" pitchFamily="2" charset="-79"/>
              </a:rPr>
              <a:t> </a:t>
            </a: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מפנה, שינוי.</a:t>
            </a:r>
            <a:endParaRPr lang="he-IL" sz="2800" dirty="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3D661-1683-421D-4AFA-75CED02F2AB4}"/>
              </a:ext>
            </a:extLst>
          </p:cNvPr>
          <p:cNvSpPr txBox="1"/>
          <p:nvPr/>
        </p:nvSpPr>
        <p:spPr>
          <a:xfrm>
            <a:off x="2314700" y="3959207"/>
            <a:ext cx="211959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i="0" dirty="0">
                <a:solidFill>
                  <a:srgbClr val="9EB83B"/>
                </a:solidFill>
                <a:effectLst/>
                <a:latin typeface="Assistant" pitchFamily="2" charset="-79"/>
                <a:cs typeface="Assistant" pitchFamily="2" charset="-79"/>
              </a:rPr>
              <a:t>רצף</a:t>
            </a:r>
            <a:r>
              <a:rPr lang="he-IL" sz="28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:</a:t>
            </a:r>
          </a:p>
          <a:p>
            <a:r>
              <a:rPr lang="he-IL" sz="2800" b="0" i="0" dirty="0">
                <a:solidFill>
                  <a:srgbClr val="000000"/>
                </a:solidFill>
                <a:effectLst/>
                <a:latin typeface="Assistant" pitchFamily="2" charset="-79"/>
                <a:cs typeface="Assistant" pitchFamily="2" charset="-79"/>
              </a:rPr>
              <a:t>המשכיות, קיום ללא הפסקה</a:t>
            </a:r>
            <a:r>
              <a:rPr lang="en-US" sz="2800" dirty="0">
                <a:solidFill>
                  <a:srgbClr val="000000"/>
                </a:solidFill>
                <a:latin typeface="Assistant" pitchFamily="2" charset="-79"/>
                <a:cs typeface="Assistant" pitchFamily="2" charset="-79"/>
              </a:rPr>
              <a:t>.</a:t>
            </a:r>
            <a:endParaRPr lang="he-IL" sz="2800" dirty="0"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Picture 8" descr="A magnifying glass on top of a book&#10;&#10;Description automatically generated with medium confidence">
            <a:extLst>
              <a:ext uri="{FF2B5EF4-FFF2-40B4-BE49-F238E27FC236}">
                <a16:creationId xmlns:a16="http://schemas.microsoft.com/office/drawing/2014/main" id="{2C99F5D8-27C4-2BAA-D1CB-8D359024C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030" y="3749492"/>
            <a:ext cx="1990933" cy="180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97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80B9DF72-4EDD-2690-7AB5-148F219D6C6A}"/>
              </a:ext>
            </a:extLst>
          </p:cNvPr>
          <p:cNvGrpSpPr/>
          <p:nvPr/>
        </p:nvGrpSpPr>
        <p:grpSpPr>
          <a:xfrm>
            <a:off x="4951120" y="2616054"/>
            <a:ext cx="951154" cy="899619"/>
            <a:chOff x="4652509" y="4919261"/>
            <a:chExt cx="951154" cy="89961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7E3F87-2C4C-871B-2354-F645420AC751}"/>
                </a:ext>
              </a:extLst>
            </p:cNvPr>
            <p:cNvSpPr/>
            <p:nvPr/>
          </p:nvSpPr>
          <p:spPr>
            <a:xfrm rot="3424965">
              <a:off x="4753812" y="4922801"/>
              <a:ext cx="849851" cy="849851"/>
            </a:xfrm>
            <a:prstGeom prst="ellipse">
              <a:avLst/>
            </a:prstGeom>
            <a:solidFill>
              <a:srgbClr val="F5931D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D042F6-CE1A-0BCE-2207-5A5AA83DFEF2}"/>
                </a:ext>
              </a:extLst>
            </p:cNvPr>
            <p:cNvSpPr/>
            <p:nvPr/>
          </p:nvSpPr>
          <p:spPr>
            <a:xfrm rot="3165911">
              <a:off x="4652509" y="4947234"/>
              <a:ext cx="871646" cy="871646"/>
            </a:xfrm>
            <a:prstGeom prst="ellipse">
              <a:avLst/>
            </a:prstGeom>
            <a:noFill/>
            <a:ln w="19050"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F5931D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F5C13D0-1174-6A5B-8745-0ECCE7ECCC9C}"/>
                </a:ext>
              </a:extLst>
            </p:cNvPr>
            <p:cNvSpPr txBox="1"/>
            <p:nvPr/>
          </p:nvSpPr>
          <p:spPr>
            <a:xfrm>
              <a:off x="4901124" y="4919261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F5931D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4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5931D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345379" y="695473"/>
            <a:ext cx="940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איך </a:t>
            </a:r>
            <a:r>
              <a:rPr kumimoji="0" lang="he-IL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נתכלל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 שותפויות לטובת רצפים?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620B-33DE-10CC-9F24-BFD9CC62DF41}"/>
              </a:ext>
            </a:extLst>
          </p:cNvPr>
          <p:cNvSpPr txBox="1"/>
          <p:nvPr/>
        </p:nvSpPr>
        <p:spPr>
          <a:xfrm>
            <a:off x="5927952" y="2685455"/>
            <a:ext cx="4117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נגבש</a:t>
            </a:r>
            <a:r>
              <a:rPr lang="he-IL" sz="2200" dirty="0">
                <a:solidFill>
                  <a:srgbClr val="686B6C"/>
                </a:solidFill>
                <a:latin typeface="Assistant" pitchFamily="2" charset="-79"/>
                <a:ea typeface="Calibri"/>
                <a:cs typeface="Assistant" pitchFamily="2" charset="-79"/>
              </a:rPr>
              <a:t> </a:t>
            </a:r>
            <a:r>
              <a:rPr lang="he-IL" sz="2200" b="1" dirty="0">
                <a:solidFill>
                  <a:srgbClr val="932C5C"/>
                </a:solidFill>
                <a:latin typeface="Assistant" pitchFamily="2" charset="-79"/>
                <a:ea typeface="Calibri"/>
                <a:cs typeface="Assistant" pitchFamily="2" charset="-79"/>
              </a:rPr>
              <a:t>שותפות רלוונטית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לצורך הכנת תוכנית רצפים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C6627E-7900-E082-9057-A1CF223B92B6}"/>
              </a:ext>
            </a:extLst>
          </p:cNvPr>
          <p:cNvGrpSpPr/>
          <p:nvPr/>
        </p:nvGrpSpPr>
        <p:grpSpPr>
          <a:xfrm>
            <a:off x="10243110" y="2638803"/>
            <a:ext cx="931014" cy="873841"/>
            <a:chOff x="10243110" y="2726142"/>
            <a:chExt cx="931014" cy="87384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EAD1FC-02B2-DD4B-B9F1-78F9A9E208A8}"/>
                </a:ext>
              </a:extLst>
            </p:cNvPr>
            <p:cNvSpPr/>
            <p:nvPr/>
          </p:nvSpPr>
          <p:spPr>
            <a:xfrm rot="3424965">
              <a:off x="10324273" y="2726142"/>
              <a:ext cx="849851" cy="849851"/>
            </a:xfrm>
            <a:prstGeom prst="ellipse">
              <a:avLst/>
            </a:prstGeom>
            <a:solidFill>
              <a:srgbClr val="932C5C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33832C-E230-B943-7F0B-D39D5A06B56A}"/>
                </a:ext>
              </a:extLst>
            </p:cNvPr>
            <p:cNvSpPr/>
            <p:nvPr/>
          </p:nvSpPr>
          <p:spPr>
            <a:xfrm rot="3424965">
              <a:off x="10243110" y="2750132"/>
              <a:ext cx="849851" cy="849851"/>
            </a:xfrm>
            <a:prstGeom prst="ellipse">
              <a:avLst/>
            </a:prstGeom>
            <a:noFill/>
            <a:ln w="19050"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578CD7-89E9-F1B3-A5D9-4E1AE0EFC003}"/>
                </a:ext>
              </a:extLst>
            </p:cNvPr>
            <p:cNvSpPr txBox="1"/>
            <p:nvPr/>
          </p:nvSpPr>
          <p:spPr>
            <a:xfrm>
              <a:off x="10529966" y="2726628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932C5C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1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058B6ED-8227-D83C-BE43-D713BB1EDB2A}"/>
              </a:ext>
            </a:extLst>
          </p:cNvPr>
          <p:cNvSpPr txBox="1"/>
          <p:nvPr/>
        </p:nvSpPr>
        <p:spPr>
          <a:xfrm>
            <a:off x="6241635" y="4001762"/>
            <a:ext cx="3803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נבחן את </a:t>
            </a:r>
            <a:r>
              <a:rPr lang="he-IL" sz="2200" b="1" dirty="0">
                <a:solidFill>
                  <a:srgbClr val="002060"/>
                </a:solidFill>
                <a:latin typeface="Assistant" pitchFamily="2" charset="-79"/>
                <a:cs typeface="Assistant" pitchFamily="2" charset="-79"/>
              </a:rPr>
              <a:t>תוכנית העבודה השנתית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בזיקה ליעדי תוכנית רצפים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3E7FF6-6596-F754-1E9C-EC5B0CA278A0}"/>
              </a:ext>
            </a:extLst>
          </p:cNvPr>
          <p:cNvGrpSpPr/>
          <p:nvPr/>
        </p:nvGrpSpPr>
        <p:grpSpPr>
          <a:xfrm>
            <a:off x="10243271" y="3957579"/>
            <a:ext cx="936109" cy="893221"/>
            <a:chOff x="10243271" y="4917544"/>
            <a:chExt cx="936109" cy="89322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529613-BCAB-0B9A-BD24-AFA0301A4B12}"/>
                </a:ext>
              </a:extLst>
            </p:cNvPr>
            <p:cNvSpPr/>
            <p:nvPr/>
          </p:nvSpPr>
          <p:spPr>
            <a:xfrm rot="3424965">
              <a:off x="10329529" y="4917544"/>
              <a:ext cx="849851" cy="849851"/>
            </a:xfrm>
            <a:prstGeom prst="ellipse">
              <a:avLst/>
            </a:prstGeom>
            <a:solidFill>
              <a:srgbClr val="192B6F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6FCC46-60D7-C6C2-29DC-1D2AB97883D1}"/>
                </a:ext>
              </a:extLst>
            </p:cNvPr>
            <p:cNvSpPr/>
            <p:nvPr/>
          </p:nvSpPr>
          <p:spPr>
            <a:xfrm rot="3427992">
              <a:off x="10243271" y="4939118"/>
              <a:ext cx="871647" cy="871647"/>
            </a:xfrm>
            <a:prstGeom prst="ellipse">
              <a:avLst/>
            </a:prstGeom>
            <a:noFill/>
            <a:ln w="19050">
              <a:solidFill>
                <a:srgbClr val="192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BE28AE-38F6-D7E5-7A1F-5F11A242CA51}"/>
                </a:ext>
              </a:extLst>
            </p:cNvPr>
            <p:cNvSpPr txBox="1"/>
            <p:nvPr/>
          </p:nvSpPr>
          <p:spPr>
            <a:xfrm>
              <a:off x="10494332" y="4931617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92B6F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2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0592311-512E-988D-A5A4-34B93B33152C}"/>
              </a:ext>
            </a:extLst>
          </p:cNvPr>
          <p:cNvSpPr txBox="1"/>
          <p:nvPr/>
        </p:nvSpPr>
        <p:spPr>
          <a:xfrm>
            <a:off x="6446928" y="5366053"/>
            <a:ext cx="3468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נבחר</a:t>
            </a:r>
            <a:r>
              <a:rPr lang="he-IL" sz="2200" dirty="0">
                <a:latin typeface="Assistant" pitchFamily="2" charset="-79"/>
                <a:cs typeface="Assistant" pitchFamily="2" charset="-79"/>
              </a:rPr>
              <a:t> </a:t>
            </a:r>
            <a:r>
              <a:rPr lang="he-IL" sz="2200" b="1" dirty="0">
                <a:solidFill>
                  <a:srgbClr val="8BA338"/>
                </a:solidFill>
                <a:latin typeface="Assistant" pitchFamily="2" charset="-79"/>
                <a:cs typeface="Assistant" pitchFamily="2" charset="-79"/>
              </a:rPr>
              <a:t>במודל הרצוי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לנו לקידום התכנית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5020373-5ED6-6D4A-BD04-C2BDE9BD39F1}"/>
              </a:ext>
            </a:extLst>
          </p:cNvPr>
          <p:cNvGrpSpPr/>
          <p:nvPr/>
        </p:nvGrpSpPr>
        <p:grpSpPr>
          <a:xfrm>
            <a:off x="10237467" y="5295734"/>
            <a:ext cx="939361" cy="896017"/>
            <a:chOff x="4659046" y="2731399"/>
            <a:chExt cx="939361" cy="89601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E664381-1118-A5BB-5723-536ED0A2981E}"/>
                </a:ext>
              </a:extLst>
            </p:cNvPr>
            <p:cNvSpPr/>
            <p:nvPr/>
          </p:nvSpPr>
          <p:spPr>
            <a:xfrm rot="3424965">
              <a:off x="4748556" y="2731399"/>
              <a:ext cx="849851" cy="849851"/>
            </a:xfrm>
            <a:prstGeom prst="ellipse">
              <a:avLst/>
            </a:prstGeom>
            <a:solidFill>
              <a:srgbClr val="9EB83B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65C8FE-36DF-063D-01F0-BAF0C9324696}"/>
                </a:ext>
              </a:extLst>
            </p:cNvPr>
            <p:cNvSpPr/>
            <p:nvPr/>
          </p:nvSpPr>
          <p:spPr>
            <a:xfrm rot="3384900">
              <a:off x="4659046" y="2755768"/>
              <a:ext cx="871648" cy="871648"/>
            </a:xfrm>
            <a:prstGeom prst="ellipse">
              <a:avLst/>
            </a:prstGeom>
            <a:noFill/>
            <a:ln w="19050"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A1F5764-3D88-F99E-993B-E653D5892DED}"/>
                </a:ext>
              </a:extLst>
            </p:cNvPr>
            <p:cNvSpPr txBox="1"/>
            <p:nvPr/>
          </p:nvSpPr>
          <p:spPr>
            <a:xfrm>
              <a:off x="4906665" y="2755552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9EB83B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3</a:t>
              </a:r>
              <a:endPara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9EB83B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87D2E02-3B30-37E7-FC82-0EF43D3C5C94}"/>
              </a:ext>
            </a:extLst>
          </p:cNvPr>
          <p:cNvSpPr txBox="1"/>
          <p:nvPr/>
        </p:nvSpPr>
        <p:spPr>
          <a:xfrm>
            <a:off x="634884" y="2547761"/>
            <a:ext cx="41171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נקבע</a:t>
            </a:r>
            <a:r>
              <a:rPr lang="he-IL" sz="2200" dirty="0">
                <a:solidFill>
                  <a:srgbClr val="686B6C"/>
                </a:solidFill>
                <a:latin typeface="Assistant" pitchFamily="2" charset="-79"/>
                <a:ea typeface="Calibri"/>
                <a:cs typeface="Assistant" pitchFamily="2" charset="-79"/>
              </a:rPr>
              <a:t> </a:t>
            </a:r>
            <a:r>
              <a:rPr lang="he-IL" sz="2200" b="1" dirty="0" err="1">
                <a:solidFill>
                  <a:srgbClr val="F6941C"/>
                </a:solidFill>
                <a:latin typeface="Assistant" pitchFamily="2" charset="-79"/>
                <a:ea typeface="Calibri"/>
                <a:cs typeface="Assistant" pitchFamily="2" charset="-79"/>
              </a:rPr>
              <a:t>סדירויות</a:t>
            </a:r>
            <a:r>
              <a:rPr lang="he-IL" sz="2200" b="1" dirty="0">
                <a:solidFill>
                  <a:srgbClr val="F6941C"/>
                </a:solidFill>
                <a:latin typeface="Assistant" pitchFamily="2" charset="-79"/>
                <a:ea typeface="Calibri"/>
                <a:cs typeface="Assistant" pitchFamily="2" charset="-79"/>
              </a:rPr>
              <a:t> מותאמות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לשותפות </a:t>
            </a:r>
            <a:r>
              <a:rPr lang="he-I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המתכללת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(צוות היגוי מצומצם) ולתתי השותפויות (בהתאם למודל שנבחר)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0AB2A6-7F57-ECE7-DB22-599F2BB9CCC6}"/>
              </a:ext>
            </a:extLst>
          </p:cNvPr>
          <p:cNvSpPr txBox="1"/>
          <p:nvPr/>
        </p:nvSpPr>
        <p:spPr>
          <a:xfrm>
            <a:off x="948567" y="3978527"/>
            <a:ext cx="3803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נקבע את </a:t>
            </a:r>
            <a:r>
              <a:rPr lang="he-IL" sz="2200" b="1" dirty="0">
                <a:solidFill>
                  <a:srgbClr val="0285B7"/>
                </a:solidFill>
                <a:latin typeface="Assistant" pitchFamily="2" charset="-79"/>
                <a:cs typeface="Assistant" pitchFamily="2" charset="-79"/>
              </a:rPr>
              <a:t>יעדי השותפות </a:t>
            </a:r>
            <a:r>
              <a:rPr lang="he-IL" sz="2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המתכללת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 ויעדי תתי השותפויות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1E6A88-06D3-E27A-697D-84D6F2B6C368}"/>
              </a:ext>
            </a:extLst>
          </p:cNvPr>
          <p:cNvGrpSpPr/>
          <p:nvPr/>
        </p:nvGrpSpPr>
        <p:grpSpPr>
          <a:xfrm>
            <a:off x="4950203" y="3934344"/>
            <a:ext cx="936109" cy="893221"/>
            <a:chOff x="10243271" y="4917544"/>
            <a:chExt cx="936109" cy="89322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E56FEB1-CC05-A66D-4DCA-0A0BB29EEC50}"/>
                </a:ext>
              </a:extLst>
            </p:cNvPr>
            <p:cNvSpPr/>
            <p:nvPr/>
          </p:nvSpPr>
          <p:spPr>
            <a:xfrm rot="3424965">
              <a:off x="10329529" y="4917544"/>
              <a:ext cx="849851" cy="849851"/>
            </a:xfrm>
            <a:prstGeom prst="ellipse">
              <a:avLst/>
            </a:prstGeom>
            <a:solidFill>
              <a:srgbClr val="0285B7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50B8746-5999-5834-3E39-6F4CB989830D}"/>
                </a:ext>
              </a:extLst>
            </p:cNvPr>
            <p:cNvSpPr/>
            <p:nvPr/>
          </p:nvSpPr>
          <p:spPr>
            <a:xfrm rot="3427992">
              <a:off x="10243271" y="4939118"/>
              <a:ext cx="871647" cy="871647"/>
            </a:xfrm>
            <a:prstGeom prst="ellipse">
              <a:avLst/>
            </a:prstGeom>
            <a:noFill/>
            <a:ln w="19050">
              <a:solidFill>
                <a:srgbClr val="0285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200C0BB-5D25-4264-D96D-3B334DD37531}"/>
                </a:ext>
              </a:extLst>
            </p:cNvPr>
            <p:cNvSpPr txBox="1"/>
            <p:nvPr/>
          </p:nvSpPr>
          <p:spPr>
            <a:xfrm>
              <a:off x="10494332" y="4931617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285B7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5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820D987-7BB6-AF78-85D4-756763AFA49F}"/>
              </a:ext>
            </a:extLst>
          </p:cNvPr>
          <p:cNvSpPr txBox="1"/>
          <p:nvPr/>
        </p:nvSpPr>
        <p:spPr>
          <a:xfrm>
            <a:off x="1153860" y="5342818"/>
            <a:ext cx="34684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נקבע את </a:t>
            </a:r>
            <a:r>
              <a:rPr lang="he-IL" sz="2200" b="1" dirty="0">
                <a:solidFill>
                  <a:srgbClr val="965583"/>
                </a:solidFill>
                <a:latin typeface="Assistant" pitchFamily="2" charset="-79"/>
                <a:cs typeface="Assistant" pitchFamily="2" charset="-79"/>
              </a:rPr>
              <a:t>התוצרים הרצויים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cs typeface="Assistant" pitchFamily="2" charset="-79"/>
              </a:rPr>
              <a:t>לכל שותפות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E37AC4-3CDB-31B2-7E6D-76C499C00C1E}"/>
              </a:ext>
            </a:extLst>
          </p:cNvPr>
          <p:cNvGrpSpPr/>
          <p:nvPr/>
        </p:nvGrpSpPr>
        <p:grpSpPr>
          <a:xfrm>
            <a:off x="4944399" y="5272499"/>
            <a:ext cx="939361" cy="896017"/>
            <a:chOff x="4659046" y="2731399"/>
            <a:chExt cx="939361" cy="89601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A8E525B-59E6-868F-E790-CE232A4621A9}"/>
                </a:ext>
              </a:extLst>
            </p:cNvPr>
            <p:cNvSpPr/>
            <p:nvPr/>
          </p:nvSpPr>
          <p:spPr>
            <a:xfrm rot="3424965">
              <a:off x="4748556" y="2731399"/>
              <a:ext cx="849851" cy="849851"/>
            </a:xfrm>
            <a:prstGeom prst="ellipse">
              <a:avLst/>
            </a:prstGeom>
            <a:solidFill>
              <a:srgbClr val="965583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67CA62-045B-38FC-988D-F193F79A090C}"/>
                </a:ext>
              </a:extLst>
            </p:cNvPr>
            <p:cNvSpPr/>
            <p:nvPr/>
          </p:nvSpPr>
          <p:spPr>
            <a:xfrm rot="3384900">
              <a:off x="4659046" y="2755768"/>
              <a:ext cx="871648" cy="871648"/>
            </a:xfrm>
            <a:prstGeom prst="ellipse">
              <a:avLst/>
            </a:prstGeom>
            <a:noFill/>
            <a:ln w="19050">
              <a:solidFill>
                <a:srgbClr val="9655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506C2C-B6A9-1D9C-6C77-55BDDDDFEA01}"/>
                </a:ext>
              </a:extLst>
            </p:cNvPr>
            <p:cNvSpPr txBox="1"/>
            <p:nvPr/>
          </p:nvSpPr>
          <p:spPr>
            <a:xfrm>
              <a:off x="4906665" y="2755552"/>
              <a:ext cx="41744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965583"/>
                  </a:solidFill>
                  <a:effectLst/>
                  <a:uLnTx/>
                  <a:uFillTx/>
                  <a:latin typeface="Assistant" pitchFamily="2" charset="-79"/>
                  <a:cs typeface="Assistant" pitchFamily="2" charset="-79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7109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394922" y="805300"/>
            <a:ext cx="9402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מודל 1: 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תת - שותפויות ליצירת רצף גילאי בשלבי המעבר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6AD79C-B64B-3ADE-3540-80DD5B80E9B2}"/>
              </a:ext>
            </a:extLst>
          </p:cNvPr>
          <p:cNvSpPr txBox="1"/>
          <p:nvPr/>
        </p:nvSpPr>
        <p:spPr>
          <a:xfrm>
            <a:off x="3667761" y="1750054"/>
            <a:ext cx="73513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192B6F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תת - שותפויות בהתאמה לצורכי הגיל והמעברים: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C620B-33DE-10CC-9F24-BFD9CC62DF41}"/>
              </a:ext>
            </a:extLst>
          </p:cNvPr>
          <p:cNvSpPr txBox="1"/>
          <p:nvPr/>
        </p:nvSpPr>
        <p:spPr>
          <a:xfrm>
            <a:off x="1719072" y="2214847"/>
            <a:ext cx="930003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192C70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תת - שותפות 1-גן- א: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יתואמו היעדים המשותפים והאחידים לכלל גני הילדים ובתי הספר היסודיים לשם מעבר המבטיח השתלבות מיטבית של תלמידי הגן בבית הספר.</a:t>
            </a:r>
          </a:p>
          <a:p>
            <a:pPr marL="342900" indent="-342900">
              <a:buClr>
                <a:srgbClr val="192C70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תת - שותפות 2-יסודי-חט"ב: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יתואמו היעדים המשותפים בין כלל רכזי המקצוע והיועצות בהתייחס להישגים לימודיים ובתיאום תוכניות לימוד.</a:t>
            </a:r>
          </a:p>
          <a:p>
            <a:pPr marL="342900" indent="-342900">
              <a:buClr>
                <a:srgbClr val="192C70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תת-שותפות 3-חט"ב-תיכון: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כנ"ל.</a:t>
            </a:r>
          </a:p>
        </p:txBody>
      </p:sp>
      <p:pic>
        <p:nvPicPr>
          <p:cNvPr id="7" name="Picture 6" descr="A blue circle with white text&#10;&#10;Description automatically generated">
            <a:extLst>
              <a:ext uri="{FF2B5EF4-FFF2-40B4-BE49-F238E27FC236}">
                <a16:creationId xmlns:a16="http://schemas.microsoft.com/office/drawing/2014/main" id="{C38F01BA-4867-206A-683A-FCDB81F24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1" y="4235156"/>
            <a:ext cx="10394192" cy="168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8174" y="805300"/>
            <a:ext cx="9402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מודל 2: </a:t>
            </a:r>
            <a:r>
              <a:rPr kumimoji="0" lang="he-IL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קידום תוכנית רצפים אחידה בעזרת רכזי המקצוע </a:t>
            </a:r>
          </a:p>
          <a:p>
            <a:pPr algn="ctr">
              <a:defRPr/>
            </a:pP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ssistant" pitchFamily="2" charset="-79"/>
              <a:ea typeface="+mn-ea"/>
              <a:cs typeface="Assistant" pitchFamily="2" charset="-79"/>
            </a:endParaRPr>
          </a:p>
        </p:txBody>
      </p:sp>
      <p:pic>
        <p:nvPicPr>
          <p:cNvPr id="6" name="Picture 5" descr="A close-up of a blue and white hexagon&#10;&#10;Description automatically generated">
            <a:extLst>
              <a:ext uri="{FF2B5EF4-FFF2-40B4-BE49-F238E27FC236}">
                <a16:creationId xmlns:a16="http://schemas.microsoft.com/office/drawing/2014/main" id="{981B9D51-A756-6E45-8E20-700EF74D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64" y="2093842"/>
            <a:ext cx="9701872" cy="3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62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7C620B-33DE-10CC-9F24-BFD9CC62DF41}"/>
              </a:ext>
            </a:extLst>
          </p:cNvPr>
          <p:cNvSpPr txBox="1"/>
          <p:nvPr/>
        </p:nvSpPr>
        <p:spPr>
          <a:xfrm>
            <a:off x="2464904" y="2218362"/>
            <a:ext cx="7580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b="1" dirty="0">
                <a:solidFill>
                  <a:srgbClr val="932C5C"/>
                </a:solidFill>
                <a:latin typeface="Assistant" pitchFamily="2" charset="-79"/>
                <a:ea typeface="Calibri"/>
                <a:cs typeface="Assistant" pitchFamily="2" charset="-79"/>
              </a:rPr>
              <a:t>פריסת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תוכניות הלימודים בכל אחד מתחומי הדעת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0B9DF72-4EDD-2690-7AB5-148F219D6C6A}"/>
              </a:ext>
            </a:extLst>
          </p:cNvPr>
          <p:cNvGrpSpPr/>
          <p:nvPr/>
        </p:nvGrpSpPr>
        <p:grpSpPr>
          <a:xfrm>
            <a:off x="10348367" y="5005196"/>
            <a:ext cx="714615" cy="673236"/>
            <a:chOff x="4652509" y="4922801"/>
            <a:chExt cx="951154" cy="896079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D7E3F87-2C4C-871B-2354-F645420AC751}"/>
                </a:ext>
              </a:extLst>
            </p:cNvPr>
            <p:cNvSpPr/>
            <p:nvPr/>
          </p:nvSpPr>
          <p:spPr>
            <a:xfrm rot="3424965">
              <a:off x="4753812" y="4922801"/>
              <a:ext cx="849851" cy="849851"/>
            </a:xfrm>
            <a:prstGeom prst="ellipse">
              <a:avLst/>
            </a:prstGeom>
            <a:solidFill>
              <a:srgbClr val="F5931D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ED042F6-CE1A-0BCE-2207-5A5AA83DFEF2}"/>
                </a:ext>
              </a:extLst>
            </p:cNvPr>
            <p:cNvSpPr/>
            <p:nvPr/>
          </p:nvSpPr>
          <p:spPr>
            <a:xfrm rot="3165911">
              <a:off x="4652509" y="4947234"/>
              <a:ext cx="871646" cy="871646"/>
            </a:xfrm>
            <a:prstGeom prst="ellipse">
              <a:avLst/>
            </a:prstGeom>
            <a:noFill/>
            <a:ln w="19050">
              <a:solidFill>
                <a:srgbClr val="F5931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F5931D"/>
                </a:solidFill>
              </a:endParaRPr>
            </a:p>
          </p:txBody>
        </p:sp>
      </p:grp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722506"/>
            <a:ext cx="9402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הצעה לתכני המפגשים של רכזי מקצוע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C6627E-7900-E082-9057-A1CF223B92B6}"/>
              </a:ext>
            </a:extLst>
          </p:cNvPr>
          <p:cNvGrpSpPr/>
          <p:nvPr/>
        </p:nvGrpSpPr>
        <p:grpSpPr>
          <a:xfrm>
            <a:off x="10363497" y="2121842"/>
            <a:ext cx="699485" cy="656530"/>
            <a:chOff x="10243110" y="2726142"/>
            <a:chExt cx="931014" cy="87384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9EAD1FC-02B2-DD4B-B9F1-78F9A9E208A8}"/>
                </a:ext>
              </a:extLst>
            </p:cNvPr>
            <p:cNvSpPr/>
            <p:nvPr/>
          </p:nvSpPr>
          <p:spPr>
            <a:xfrm rot="3424965">
              <a:off x="10324273" y="2726142"/>
              <a:ext cx="849851" cy="849851"/>
            </a:xfrm>
            <a:prstGeom prst="ellipse">
              <a:avLst/>
            </a:prstGeom>
            <a:solidFill>
              <a:srgbClr val="932C5C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733832C-E230-B943-7F0B-D39D5A06B56A}"/>
                </a:ext>
              </a:extLst>
            </p:cNvPr>
            <p:cNvSpPr/>
            <p:nvPr/>
          </p:nvSpPr>
          <p:spPr>
            <a:xfrm rot="3424965">
              <a:off x="10243110" y="2750132"/>
              <a:ext cx="849851" cy="849851"/>
            </a:xfrm>
            <a:prstGeom prst="ellipse">
              <a:avLst/>
            </a:prstGeom>
            <a:noFill/>
            <a:ln w="19050">
              <a:solidFill>
                <a:srgbClr val="932C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93E7FF6-6596-F754-1E9C-EC5B0CA278A0}"/>
              </a:ext>
            </a:extLst>
          </p:cNvPr>
          <p:cNvGrpSpPr/>
          <p:nvPr/>
        </p:nvGrpSpPr>
        <p:grpSpPr>
          <a:xfrm>
            <a:off x="10359669" y="3072553"/>
            <a:ext cx="703313" cy="671090"/>
            <a:chOff x="10243271" y="4917544"/>
            <a:chExt cx="936109" cy="89322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529613-BCAB-0B9A-BD24-AFA0301A4B12}"/>
                </a:ext>
              </a:extLst>
            </p:cNvPr>
            <p:cNvSpPr/>
            <p:nvPr/>
          </p:nvSpPr>
          <p:spPr>
            <a:xfrm rot="3424965">
              <a:off x="10329529" y="4917544"/>
              <a:ext cx="849851" cy="849851"/>
            </a:xfrm>
            <a:prstGeom prst="ellipse">
              <a:avLst/>
            </a:prstGeom>
            <a:solidFill>
              <a:srgbClr val="192B6F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>
                <a:solidFill>
                  <a:srgbClr val="192B6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76FCC46-60D7-C6C2-29DC-1D2AB97883D1}"/>
                </a:ext>
              </a:extLst>
            </p:cNvPr>
            <p:cNvSpPr/>
            <p:nvPr/>
          </p:nvSpPr>
          <p:spPr>
            <a:xfrm rot="3427992">
              <a:off x="10243271" y="4939118"/>
              <a:ext cx="871647" cy="871647"/>
            </a:xfrm>
            <a:prstGeom prst="ellipse">
              <a:avLst/>
            </a:prstGeom>
            <a:noFill/>
            <a:ln w="19050">
              <a:solidFill>
                <a:srgbClr val="192B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5020373-5ED6-6D4A-BD04-C2BDE9BD39F1}"/>
              </a:ext>
            </a:extLst>
          </p:cNvPr>
          <p:cNvGrpSpPr/>
          <p:nvPr/>
        </p:nvGrpSpPr>
        <p:grpSpPr>
          <a:xfrm>
            <a:off x="10357226" y="4037824"/>
            <a:ext cx="705756" cy="673191"/>
            <a:chOff x="4659046" y="2731399"/>
            <a:chExt cx="939361" cy="896017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E664381-1118-A5BB-5723-536ED0A2981E}"/>
                </a:ext>
              </a:extLst>
            </p:cNvPr>
            <p:cNvSpPr/>
            <p:nvPr/>
          </p:nvSpPr>
          <p:spPr>
            <a:xfrm rot="3424965">
              <a:off x="4748556" y="2731399"/>
              <a:ext cx="849851" cy="849851"/>
            </a:xfrm>
            <a:prstGeom prst="ellipse">
              <a:avLst/>
            </a:prstGeom>
            <a:solidFill>
              <a:srgbClr val="9EB83B">
                <a:alpha val="21961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65C8FE-36DF-063D-01F0-BAF0C9324696}"/>
                </a:ext>
              </a:extLst>
            </p:cNvPr>
            <p:cNvSpPr/>
            <p:nvPr/>
          </p:nvSpPr>
          <p:spPr>
            <a:xfrm rot="3384900">
              <a:off x="4659046" y="2755768"/>
              <a:ext cx="871648" cy="871648"/>
            </a:xfrm>
            <a:prstGeom prst="ellipse">
              <a:avLst/>
            </a:prstGeom>
            <a:noFill/>
            <a:ln w="19050">
              <a:solidFill>
                <a:srgbClr val="9EB8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D4BFB66-16EE-9D6D-0AEE-E690EC9AF40B}"/>
              </a:ext>
            </a:extLst>
          </p:cNvPr>
          <p:cNvSpPr txBox="1"/>
          <p:nvPr/>
        </p:nvSpPr>
        <p:spPr>
          <a:xfrm>
            <a:off x="2464904" y="3176362"/>
            <a:ext cx="7580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b="1" dirty="0">
                <a:solidFill>
                  <a:srgbClr val="192C70"/>
                </a:solidFill>
                <a:latin typeface="Assistant" pitchFamily="2" charset="-79"/>
                <a:ea typeface="Calibri"/>
                <a:cs typeface="Assistant" pitchFamily="2" charset="-79"/>
              </a:rPr>
              <a:t>הגדרת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המצופה מבוגר (גן, ו', ט', י"ב)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1589A-3549-962F-7A54-68E849BD2C40}"/>
              </a:ext>
            </a:extLst>
          </p:cNvPr>
          <p:cNvSpPr txBox="1"/>
          <p:nvPr/>
        </p:nvSpPr>
        <p:spPr>
          <a:xfrm>
            <a:off x="2464904" y="5135549"/>
            <a:ext cx="75802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b="1" dirty="0">
                <a:solidFill>
                  <a:srgbClr val="F6941C"/>
                </a:solidFill>
                <a:latin typeface="Assistant" pitchFamily="2" charset="-79"/>
                <a:ea typeface="Calibri"/>
                <a:cs typeface="Assistant" pitchFamily="2" charset="-79"/>
              </a:rPr>
              <a:t>חשיבה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לגבי דרכי העברת מידע ליסודי, לחט"ב, לתיכון בסוף השנה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60359-BEDE-C648-1038-44124740F2B5}"/>
              </a:ext>
            </a:extLst>
          </p:cNvPr>
          <p:cNvSpPr txBox="1"/>
          <p:nvPr/>
        </p:nvSpPr>
        <p:spPr>
          <a:xfrm>
            <a:off x="3657601" y="4141633"/>
            <a:ext cx="63875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800"/>
              <a:defRPr/>
            </a:pPr>
            <a:r>
              <a:rPr lang="he-IL" sz="2200" b="1" dirty="0">
                <a:solidFill>
                  <a:srgbClr val="8BA338"/>
                </a:solidFill>
                <a:latin typeface="Assistant" pitchFamily="2" charset="-79"/>
                <a:ea typeface="Calibri"/>
                <a:cs typeface="Assistant" pitchFamily="2" charset="-79"/>
              </a:rPr>
              <a:t>חשיפה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לדרכי הוראה - למידה בכל אחד מן התחומים</a:t>
            </a:r>
          </a:p>
        </p:txBody>
      </p:sp>
      <p:pic>
        <p:nvPicPr>
          <p:cNvPr id="11" name="Picture 10" descr="A person pointing at a graph&#10;&#10;Description automatically generated">
            <a:extLst>
              <a:ext uri="{FF2B5EF4-FFF2-40B4-BE49-F238E27FC236}">
                <a16:creationId xmlns:a16="http://schemas.microsoft.com/office/drawing/2014/main" id="{24112357-EC46-932F-7705-FFCDC0B9C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496" y="4195198"/>
            <a:ext cx="417289" cy="417289"/>
          </a:xfrm>
          <a:prstGeom prst="rect">
            <a:avLst/>
          </a:prstGeom>
        </p:spPr>
      </p:pic>
      <p:pic>
        <p:nvPicPr>
          <p:cNvPr id="13" name="Picture 12" descr="A magnifying glass with a graph&#10;&#10;Description automatically generated">
            <a:extLst>
              <a:ext uri="{FF2B5EF4-FFF2-40B4-BE49-F238E27FC236}">
                <a16:creationId xmlns:a16="http://schemas.microsoft.com/office/drawing/2014/main" id="{4A5AB39B-7398-A26E-8404-BADB1CF02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676" y="3208701"/>
            <a:ext cx="383219" cy="390769"/>
          </a:xfrm>
          <a:prstGeom prst="rect">
            <a:avLst/>
          </a:prstGeom>
        </p:spPr>
      </p:pic>
      <p:pic>
        <p:nvPicPr>
          <p:cNvPr id="15" name="Picture 14" descr="A close up of a gear&#10;&#10;Description automatically generated">
            <a:extLst>
              <a:ext uri="{FF2B5EF4-FFF2-40B4-BE49-F238E27FC236}">
                <a16:creationId xmlns:a16="http://schemas.microsoft.com/office/drawing/2014/main" id="{FA25F98D-BF63-6D0A-49B9-D16B00381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63" y="5133683"/>
            <a:ext cx="364434" cy="377223"/>
          </a:xfrm>
          <a:prstGeom prst="rect">
            <a:avLst/>
          </a:prstGeom>
        </p:spPr>
      </p:pic>
      <p:pic>
        <p:nvPicPr>
          <p:cNvPr id="17" name="Picture 16" descr="A purple outline of a graduation cap on a globe&#10;&#10;Description automatically generated">
            <a:extLst>
              <a:ext uri="{FF2B5EF4-FFF2-40B4-BE49-F238E27FC236}">
                <a16:creationId xmlns:a16="http://schemas.microsoft.com/office/drawing/2014/main" id="{7F796741-04F0-8839-46DD-1BBC3DB1FE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212" y="2220228"/>
            <a:ext cx="365075" cy="4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26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7C620B-33DE-10CC-9F24-BFD9CC62DF41}"/>
              </a:ext>
            </a:extLst>
          </p:cNvPr>
          <p:cNvSpPr txBox="1"/>
          <p:nvPr/>
        </p:nvSpPr>
        <p:spPr>
          <a:xfrm>
            <a:off x="1616950" y="2218362"/>
            <a:ext cx="940215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0285B7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סבב היכרות -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תרגיל הקשור ללחן </a:t>
            </a: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-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כ"א מציג זיכרון ילדות מפעילות לא פורמלי, זיכרון של מעבר. חיבור רגשי לנושא .</a:t>
            </a:r>
          </a:p>
          <a:p>
            <a:pPr marL="342900" indent="-342900">
              <a:buClr>
                <a:srgbClr val="0285B7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הצגת משימת הקבוצה -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דיון וחשיבה במטרה לגבש לפחות חמש המלצות וכיווני פעולה</a:t>
            </a:r>
          </a:p>
          <a:p>
            <a:pPr marL="342900" indent="-342900">
              <a:buClr>
                <a:srgbClr val="0285B7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הקשר לחזון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</a:t>
            </a: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- 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חשוב להדגיש את הקשר לחזון החינוכי-רשותי</a:t>
            </a:r>
          </a:p>
          <a:p>
            <a:pPr marL="342900" indent="-342900">
              <a:buClr>
                <a:srgbClr val="0285B7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מיפוי הקיים</a:t>
            </a:r>
            <a:r>
              <a:rPr 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 </a:t>
            </a:r>
            <a:r>
              <a:rPr lang="he-IL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- </a:t>
            </a: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על בסיס נתונים שכבר נאספו לקיים דיון קצר על המצב הקיים</a:t>
            </a: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722506"/>
            <a:ext cx="9402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דגם עבודה בתת שותפות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8046A-B019-61C4-97C1-4AA2FC9AB0DA}"/>
              </a:ext>
            </a:extLst>
          </p:cNvPr>
          <p:cNvSpPr txBox="1"/>
          <p:nvPr/>
        </p:nvSpPr>
        <p:spPr>
          <a:xfrm>
            <a:off x="3667761" y="1750054"/>
            <a:ext cx="6820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0285B7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פתיחה של המנחה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EAF00-2F7A-9E04-5A6B-67BC8C9FB07E}"/>
              </a:ext>
            </a:extLst>
          </p:cNvPr>
          <p:cNvSpPr txBox="1"/>
          <p:nvPr/>
        </p:nvSpPr>
        <p:spPr>
          <a:xfrm>
            <a:off x="1086678" y="4707021"/>
            <a:ext cx="993242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932C5C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מה עובד אלצנו טוב בתהליך הרצפים</a:t>
            </a:r>
          </a:p>
          <a:p>
            <a:pPr marL="342900" indent="-342900">
              <a:buClr>
                <a:srgbClr val="932C5C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מה לא עובד טוב ברצפים?</a:t>
            </a:r>
          </a:p>
          <a:p>
            <a:pPr marL="342900" indent="-342900">
              <a:buClr>
                <a:srgbClr val="932C5C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איך הייתי רוצה לראות את פעילות החינוכית ברצפים (כגון שילוב בין בתי הספר חינוך פורמאלי?)</a:t>
            </a:r>
          </a:p>
          <a:p>
            <a:pPr marL="342900" indent="-342900">
              <a:buClr>
                <a:srgbClr val="932C5C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לשם מה זה חשוב? </a:t>
            </a:r>
          </a:p>
          <a:p>
            <a:pPr marL="342900" indent="-342900">
              <a:buClr>
                <a:srgbClr val="932C5C"/>
              </a:buClr>
              <a:buSzPts val="1800"/>
              <a:buFont typeface="Courier New" panose="02070309020205020404" pitchFamily="49" charset="0"/>
              <a:buChar char="o"/>
              <a:defRPr/>
            </a:pPr>
            <a:endParaRPr lang="he-IL" sz="2200" dirty="0">
              <a:solidFill>
                <a:schemeClr val="tx1">
                  <a:lumMod val="65000"/>
                  <a:lumOff val="35000"/>
                </a:schemeClr>
              </a:solidFill>
              <a:latin typeface="Assistant" pitchFamily="2" charset="-79"/>
              <a:ea typeface="Calibri"/>
              <a:cs typeface="Assistant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4F87F-76B4-BC99-1055-3E7FCEF1C1D6}"/>
              </a:ext>
            </a:extLst>
          </p:cNvPr>
          <p:cNvSpPr txBox="1"/>
          <p:nvPr/>
        </p:nvSpPr>
        <p:spPr>
          <a:xfrm>
            <a:off x="3667761" y="4238713"/>
            <a:ext cx="6774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932C5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שיח בקבוצה  לגיבוש כיווני פעולה (4 שאלות)</a:t>
            </a:r>
          </a:p>
        </p:txBody>
      </p:sp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C449747-AEC4-63AE-87AF-9FD0D6563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874" y="4101435"/>
            <a:ext cx="655572" cy="537157"/>
          </a:xfrm>
          <a:prstGeom prst="rect">
            <a:avLst/>
          </a:prstGeom>
        </p:spPr>
      </p:pic>
      <p:pic>
        <p:nvPicPr>
          <p:cNvPr id="19" name="Picture 18" descr="A blue line drawing of a person&#10;&#10;Description automatically generated">
            <a:extLst>
              <a:ext uri="{FF2B5EF4-FFF2-40B4-BE49-F238E27FC236}">
                <a16:creationId xmlns:a16="http://schemas.microsoft.com/office/drawing/2014/main" id="{C345CFC0-FD6C-965D-91D2-5F64BE59C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382" y="1516307"/>
            <a:ext cx="562557" cy="6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67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7C620B-33DE-10CC-9F24-BFD9CC62DF41}"/>
              </a:ext>
            </a:extLst>
          </p:cNvPr>
          <p:cNvSpPr txBox="1"/>
          <p:nvPr/>
        </p:nvSpPr>
        <p:spPr>
          <a:xfrm>
            <a:off x="2438400" y="2218362"/>
            <a:ext cx="8580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8BA338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לרכז את ההמלצות לכיווני פעולה ולציין איזה מנגנונים דרושים לנו במטרה לבצע את התהליך</a:t>
            </a: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00AD5-D534-FBB5-3243-CE05CCEB6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44" y="643445"/>
            <a:ext cx="6487862" cy="871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3FB9E5-78FA-F11C-4C02-63658419E85B}"/>
              </a:ext>
            </a:extLst>
          </p:cNvPr>
          <p:cNvSpPr txBox="1"/>
          <p:nvPr/>
        </p:nvSpPr>
        <p:spPr>
          <a:xfrm>
            <a:off x="1404597" y="722506"/>
            <a:ext cx="9402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ssistant" pitchFamily="2" charset="-79"/>
                <a:ea typeface="+mn-ea"/>
                <a:cs typeface="Assistant" pitchFamily="2" charset="-79"/>
              </a:rPr>
              <a:t>דגם עבודה בתת שותפות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8046A-B019-61C4-97C1-4AA2FC9AB0DA}"/>
              </a:ext>
            </a:extLst>
          </p:cNvPr>
          <p:cNvSpPr txBox="1"/>
          <p:nvPr/>
        </p:nvSpPr>
        <p:spPr>
          <a:xfrm>
            <a:off x="3667761" y="1750054"/>
            <a:ext cx="6748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8BA338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מה  הייתי רוצה להציע לקבוצה הגדולה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AEAF00-2F7A-9E04-5A6B-67BC8C9FB07E}"/>
              </a:ext>
            </a:extLst>
          </p:cNvPr>
          <p:cNvSpPr txBox="1"/>
          <p:nvPr/>
        </p:nvSpPr>
        <p:spPr>
          <a:xfrm>
            <a:off x="1086678" y="3897308"/>
            <a:ext cx="99324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F6941C"/>
              </a:buClr>
              <a:buSzPts val="1800"/>
              <a:buFont typeface="Courier New" panose="02070309020205020404" pitchFamily="49" charset="0"/>
              <a:buChar char="o"/>
              <a:defRPr/>
            </a:pPr>
            <a:r>
              <a:rPr lang="he-IL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Assistant" pitchFamily="2" charset="-79"/>
                <a:ea typeface="Calibri"/>
                <a:cs typeface="Assistant" pitchFamily="2" charset="-79"/>
              </a:rPr>
              <a:t>ייצוג תובנות- הכנת הצגה למליאה, וכדומה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04F87F-76B4-BC99-1055-3E7FCEF1C1D6}"/>
              </a:ext>
            </a:extLst>
          </p:cNvPr>
          <p:cNvSpPr txBox="1"/>
          <p:nvPr/>
        </p:nvSpPr>
        <p:spPr>
          <a:xfrm>
            <a:off x="3667761" y="3429000"/>
            <a:ext cx="6842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200" b="1" i="0" u="none" strike="noStrike" kern="1200" cap="none" spc="0" normalizeH="0" baseline="0" noProof="0" dirty="0">
                <a:ln>
                  <a:noFill/>
                </a:ln>
                <a:solidFill>
                  <a:srgbClr val="F6941C"/>
                </a:solidFill>
                <a:effectLst/>
                <a:uLnTx/>
                <a:uFillTx/>
                <a:latin typeface="Assistant" pitchFamily="2" charset="-79"/>
                <a:cs typeface="Assistant" pitchFamily="2" charset="-79"/>
              </a:rPr>
              <a:t>סיכום </a:t>
            </a:r>
          </a:p>
        </p:txBody>
      </p:sp>
      <p:pic>
        <p:nvPicPr>
          <p:cNvPr id="6" name="Picture 5" descr="A group of green people&#10;&#10;Description automatically generated">
            <a:extLst>
              <a:ext uri="{FF2B5EF4-FFF2-40B4-BE49-F238E27FC236}">
                <a16:creationId xmlns:a16="http://schemas.microsoft.com/office/drawing/2014/main" id="{1D71B493-2193-1D13-DCA3-254190A15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337" y="1530993"/>
            <a:ext cx="681109" cy="581434"/>
          </a:xfrm>
          <a:prstGeom prst="rect">
            <a:avLst/>
          </a:prstGeom>
        </p:spPr>
      </p:pic>
      <p:pic>
        <p:nvPicPr>
          <p:cNvPr id="7" name="Picture 6" descr="A light bulb with a check mark inside&#10;&#10;Description automatically generated">
            <a:extLst>
              <a:ext uri="{FF2B5EF4-FFF2-40B4-BE49-F238E27FC236}">
                <a16:creationId xmlns:a16="http://schemas.microsoft.com/office/drawing/2014/main" id="{DEFC29DC-5DD9-603E-A308-34C4AF944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521" y="3225553"/>
            <a:ext cx="586925" cy="6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00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9362</TotalTime>
  <Words>498</Words>
  <Application>Microsoft Office PowerPoint</Application>
  <PresentationFormat>Widescreen</PresentationFormat>
  <Paragraphs>82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Courier New</vt:lpstr>
      <vt:lpstr>Arial</vt:lpstr>
      <vt:lpstr>Calibri</vt:lpstr>
      <vt:lpstr>Assistant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ליאת שני</dc:creator>
  <cp:lastModifiedBy>Adi Simon Bar</cp:lastModifiedBy>
  <cp:revision>94</cp:revision>
  <dcterms:created xsi:type="dcterms:W3CDTF">2023-03-18T17:01:00Z</dcterms:created>
  <dcterms:modified xsi:type="dcterms:W3CDTF">2023-11-23T12:32:49Z</dcterms:modified>
</cp:coreProperties>
</file>