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11"/>
  </p:notesMasterIdLst>
  <p:sldIdLst>
    <p:sldId id="335" r:id="rId3"/>
    <p:sldId id="339" r:id="rId4"/>
    <p:sldId id="329" r:id="rId5"/>
    <p:sldId id="334" r:id="rId6"/>
    <p:sldId id="326" r:id="rId7"/>
    <p:sldId id="323" r:id="rId8"/>
    <p:sldId id="333" r:id="rId9"/>
    <p:sldId id="328" r:id="rId10"/>
  </p:sldIdLst>
  <p:sldSz cx="12192000" cy="6858000"/>
  <p:notesSz cx="6858000" cy="9144000"/>
  <p:embeddedFontLst>
    <p:embeddedFont>
      <p:font typeface="Assistant" pitchFamily="2" charset="-79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6D"/>
    <a:srgbClr val="686C6B"/>
    <a:srgbClr val="9EB83B"/>
    <a:srgbClr val="F5931D"/>
    <a:srgbClr val="932C5C"/>
    <a:srgbClr val="192B6F"/>
    <a:srgbClr val="FFFFFF"/>
    <a:srgbClr val="686B6C"/>
    <a:srgbClr val="0385B6"/>
    <a:srgbClr val="182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158" autoAdjust="0"/>
    <p:restoredTop sz="94762"/>
  </p:normalViewPr>
  <p:slideViewPr>
    <p:cSldViewPr snapToGrid="0">
      <p:cViewPr varScale="1">
        <p:scale>
          <a:sx n="54" d="100"/>
          <a:sy n="54" d="100"/>
        </p:scale>
        <p:origin x="84" y="2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1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09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en-US" dirty="0"/>
              <a:t>https://www.youtube.com/watch?v=h</a:t>
            </a:r>
            <a:endParaRPr lang="he-IL" dirty="0"/>
          </a:p>
          <a:p>
            <a:pPr marL="0" algn="r" defTabSz="914400" rtl="1" eaLnBrk="1" latinLnBrk="0" hangingPunct="1"/>
            <a:r>
              <a:rPr lang="en-US" dirty="0"/>
              <a:t>HIikHJV9fI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5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hHIikHJV9f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airplan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6A07D6E9-2BF2-B53F-4C70-11EE932E5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5671046" y="2350954"/>
            <a:ext cx="5117106" cy="2193823"/>
            <a:chOff x="3827491" y="2917233"/>
            <a:chExt cx="5117106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3827491" y="2917233"/>
              <a:ext cx="5117106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חינוך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5C0150-BFC9-6FAD-26A6-B92084FAB926}"/>
              </a:ext>
            </a:extLst>
          </p:cNvPr>
          <p:cNvGrpSpPr/>
          <p:nvPr/>
        </p:nvGrpSpPr>
        <p:grpSpPr>
          <a:xfrm>
            <a:off x="-282388" y="163054"/>
            <a:ext cx="2336209" cy="1327516"/>
            <a:chOff x="-70992" y="261692"/>
            <a:chExt cx="2042469" cy="1160603"/>
          </a:xfrm>
        </p:grpSpPr>
        <p:pic>
          <p:nvPicPr>
            <p:cNvPr id="13" name="Picture 12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D684781-3A2D-AA5A-DBED-4CCF1C7A6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AAE09-AAA1-4458-22B3-307A3CF35CF1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88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-12879" y="0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4879"/>
            <a:ext cx="1194891" cy="11948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</a:t>
            </a:r>
            <a:r>
              <a:rPr kumimoji="0" lang="en-US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</a:t>
            </a: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חוברים לשותפות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2280062" y="3429000"/>
            <a:ext cx="7582047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מפגש 2: איך נצליח לייצר שותפות?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E09F283-F563-92E0-DF41-6D89F4A44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9" y="3378855"/>
            <a:ext cx="899521" cy="89952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820DE4F-2EFF-9924-8CF7-8FC097F2F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950621"/>
            <a:ext cx="1039775" cy="11005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A2595D-9A38-C3F6-A4A8-3852D2A03B7C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4" name="Picture 3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A88AD81-5F88-E424-C209-2C657FC5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6CB96E-2278-5DB5-15F2-FD8F5D493FF2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379F6E6B-690D-CA02-2338-4865B773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65" y="2420186"/>
            <a:ext cx="3607305" cy="29916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FD50956A-FA53-25C9-66F6-DD9DF5B40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2" y="2342701"/>
            <a:ext cx="3196283" cy="2860193"/>
          </a:xfrm>
          <a:prstGeom prst="rect">
            <a:avLst/>
          </a:prstGeom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D4A3AA1-3E1B-80C4-8C31-5E6738097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2518360" y="313705"/>
            <a:ext cx="77368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תמונת עתיד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77490" y="6773078"/>
            <a:ext cx="12192000" cy="78733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F4C3026-7C63-EAF5-E01D-5D53550C8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46" y="2240161"/>
            <a:ext cx="7772400" cy="31408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65D5D4-BAE7-2CE9-536A-6A35C3C7CE7C}"/>
              </a:ext>
            </a:extLst>
          </p:cNvPr>
          <p:cNvSpPr txBox="1"/>
          <p:nvPr/>
        </p:nvSpPr>
        <p:spPr>
          <a:xfrm>
            <a:off x="8798476" y="3052169"/>
            <a:ext cx="3209848" cy="116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איפה נהיה, כשכבר הצלחנו, בעוד שנה מהיום?</a:t>
            </a:r>
            <a:endParaRPr lang="en-US" sz="2200" b="1" kern="100" dirty="0">
              <a:solidFill>
                <a:schemeClr val="bg1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BEB49-23D0-5195-1570-D306C73A2BD2}"/>
              </a:ext>
            </a:extLst>
          </p:cNvPr>
          <p:cNvSpPr txBox="1"/>
          <p:nvPr/>
        </p:nvSpPr>
        <p:spPr>
          <a:xfrm>
            <a:off x="4748922" y="3193014"/>
            <a:ext cx="3209848" cy="90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איך נדע שהצלחנו </a:t>
            </a:r>
          </a:p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לייצר שותפות?</a:t>
            </a:r>
            <a:endParaRPr lang="en-US" sz="2200" b="1" kern="100" dirty="0">
              <a:solidFill>
                <a:schemeClr val="bg1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197EA6-A580-668E-8B78-86E3B7A6F6FC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5031347-4706-7E0F-676C-A7A81D43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15EC5C-A147-1FDC-24E3-FA77FE61DF9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80E0CC5D-F561-E378-364C-0829E33A8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30" y="3014247"/>
            <a:ext cx="1642742" cy="12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4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211E473-0C1A-0021-E0F0-4D782AB4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08E5AE-272B-D034-CD4D-A8831DFCBC2F}"/>
              </a:ext>
            </a:extLst>
          </p:cNvPr>
          <p:cNvCxnSpPr>
            <a:cxnSpLocks/>
          </p:cNvCxnSpPr>
          <p:nvPr/>
        </p:nvCxnSpPr>
        <p:spPr>
          <a:xfrm>
            <a:off x="10678243" y="5116018"/>
            <a:ext cx="0" cy="788573"/>
          </a:xfrm>
          <a:prstGeom prst="line">
            <a:avLst/>
          </a:prstGeom>
          <a:ln w="12700">
            <a:solidFill>
              <a:srgbClr val="F593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6133CD-FF37-7964-F9C6-C4E543BB146C}"/>
              </a:ext>
            </a:extLst>
          </p:cNvPr>
          <p:cNvCxnSpPr>
            <a:cxnSpLocks/>
          </p:cNvCxnSpPr>
          <p:nvPr/>
        </p:nvCxnSpPr>
        <p:spPr>
          <a:xfrm>
            <a:off x="10678243" y="3879363"/>
            <a:ext cx="0" cy="788573"/>
          </a:xfrm>
          <a:prstGeom prst="line">
            <a:avLst/>
          </a:prstGeom>
          <a:ln w="12700">
            <a:solidFill>
              <a:srgbClr val="932C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875006-E0EA-99C0-5B84-AFEFDA2A3828}"/>
              </a:ext>
            </a:extLst>
          </p:cNvPr>
          <p:cNvCxnSpPr>
            <a:cxnSpLocks/>
          </p:cNvCxnSpPr>
          <p:nvPr/>
        </p:nvCxnSpPr>
        <p:spPr>
          <a:xfrm>
            <a:off x="10678243" y="2540186"/>
            <a:ext cx="0" cy="788573"/>
          </a:xfrm>
          <a:prstGeom prst="line">
            <a:avLst/>
          </a:prstGeom>
          <a:ln w="12700">
            <a:solidFill>
              <a:srgbClr val="182A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9E416C7-E583-BCD2-F391-AF5086928119}"/>
              </a:ext>
            </a:extLst>
          </p:cNvPr>
          <p:cNvSpPr txBox="1"/>
          <p:nvPr/>
        </p:nvSpPr>
        <p:spPr>
          <a:xfrm>
            <a:off x="1521671" y="2210671"/>
            <a:ext cx="8546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200" dirty="0">
                <a:solidFill>
                  <a:srgbClr val="686C6B"/>
                </a:solidFill>
                <a:latin typeface="Assistant" pitchFamily="2" charset="-79"/>
                <a:cs typeface="Assistant" pitchFamily="2" charset="-79"/>
              </a:rPr>
              <a:t>מה היינו רוצים </a:t>
            </a:r>
            <a:r>
              <a:rPr lang="he-IL" sz="2200" b="1" dirty="0">
                <a:solidFill>
                  <a:srgbClr val="192A6D"/>
                </a:solidFill>
                <a:latin typeface="Assistant" pitchFamily="2" charset="-79"/>
                <a:cs typeface="Assistant" pitchFamily="2" charset="-79"/>
              </a:rPr>
              <a:t>להשיג</a:t>
            </a:r>
            <a:r>
              <a:rPr lang="he-IL" sz="2200" dirty="0">
                <a:solidFill>
                  <a:srgbClr val="686C6B"/>
                </a:solidFill>
                <a:latin typeface="Assistant" pitchFamily="2" charset="-79"/>
                <a:cs typeface="Assistant" pitchFamily="2" charset="-79"/>
              </a:rPr>
              <a:t> באמצעות השותפות בפורום?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4B8D44-2BC1-7919-CCE8-9FFBA66A64B1}"/>
              </a:ext>
            </a:extLst>
          </p:cNvPr>
          <p:cNvGrpSpPr/>
          <p:nvPr/>
        </p:nvGrpSpPr>
        <p:grpSpPr>
          <a:xfrm>
            <a:off x="10265560" y="2011237"/>
            <a:ext cx="825367" cy="825367"/>
            <a:chOff x="10265560" y="2011237"/>
            <a:chExt cx="825367" cy="8253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82E381-71B6-0CC2-8852-574D84A09F41}"/>
                </a:ext>
              </a:extLst>
            </p:cNvPr>
            <p:cNvSpPr/>
            <p:nvPr/>
          </p:nvSpPr>
          <p:spPr>
            <a:xfrm>
              <a:off x="10265560" y="2011237"/>
              <a:ext cx="825367" cy="82536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2B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CFBC19A-00C8-F4CD-897B-51B792471A0F}"/>
                </a:ext>
              </a:extLst>
            </p:cNvPr>
            <p:cNvSpPr/>
            <p:nvPr/>
          </p:nvSpPr>
          <p:spPr>
            <a:xfrm>
              <a:off x="10307447" y="2043495"/>
              <a:ext cx="750334" cy="750334"/>
            </a:xfrm>
            <a:prstGeom prst="ellipse">
              <a:avLst/>
            </a:prstGeom>
            <a:solidFill>
              <a:srgbClr val="192B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97992B-8652-F69A-827B-D1CA940FA0C2}"/>
                </a:ext>
              </a:extLst>
            </p:cNvPr>
            <p:cNvSpPr txBox="1"/>
            <p:nvPr/>
          </p:nvSpPr>
          <p:spPr>
            <a:xfrm>
              <a:off x="10530913" y="2126275"/>
              <a:ext cx="3034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1</a:t>
              </a:r>
              <a:endPara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21CE19B-22A3-1EE1-954A-F0993E1AEE97}"/>
              </a:ext>
            </a:extLst>
          </p:cNvPr>
          <p:cNvGrpSpPr/>
          <p:nvPr/>
        </p:nvGrpSpPr>
        <p:grpSpPr>
          <a:xfrm>
            <a:off x="10265560" y="3213721"/>
            <a:ext cx="825367" cy="825367"/>
            <a:chOff x="7994011" y="2011237"/>
            <a:chExt cx="825367" cy="82536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AAA64B-85C2-0384-5980-C57D19804A0A}"/>
                </a:ext>
              </a:extLst>
            </p:cNvPr>
            <p:cNvSpPr/>
            <p:nvPr/>
          </p:nvSpPr>
          <p:spPr>
            <a:xfrm>
              <a:off x="7994011" y="2011237"/>
              <a:ext cx="825367" cy="82536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2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D29DDF8-C320-DEB8-1173-BBB16C39876B}"/>
                </a:ext>
              </a:extLst>
            </p:cNvPr>
            <p:cNvSpPr/>
            <p:nvPr/>
          </p:nvSpPr>
          <p:spPr>
            <a:xfrm>
              <a:off x="8035898" y="2043495"/>
              <a:ext cx="750334" cy="750334"/>
            </a:xfrm>
            <a:prstGeom prst="ellipse">
              <a:avLst/>
            </a:prstGeom>
            <a:solidFill>
              <a:srgbClr val="932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1ED1A9-66E3-4AB0-65C3-A5690EF0AC67}"/>
                </a:ext>
              </a:extLst>
            </p:cNvPr>
            <p:cNvSpPr txBox="1"/>
            <p:nvPr/>
          </p:nvSpPr>
          <p:spPr>
            <a:xfrm>
              <a:off x="8259364" y="2126275"/>
              <a:ext cx="3034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</a:t>
              </a:r>
              <a:endPara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FF1BE4-9BFE-CFCB-B3CE-641CC62A46C3}"/>
              </a:ext>
            </a:extLst>
          </p:cNvPr>
          <p:cNvGrpSpPr/>
          <p:nvPr/>
        </p:nvGrpSpPr>
        <p:grpSpPr>
          <a:xfrm>
            <a:off x="10269624" y="4411817"/>
            <a:ext cx="825367" cy="825367"/>
            <a:chOff x="5726526" y="2006849"/>
            <a:chExt cx="825367" cy="8253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CD1644-461C-3CDC-3F12-4A2329D21214}"/>
                </a:ext>
              </a:extLst>
            </p:cNvPr>
            <p:cNvSpPr/>
            <p:nvPr/>
          </p:nvSpPr>
          <p:spPr>
            <a:xfrm>
              <a:off x="5726526" y="2006849"/>
              <a:ext cx="825367" cy="82536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93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F6FD21-FFD7-9566-2E95-6A130105FAD3}"/>
                </a:ext>
              </a:extLst>
            </p:cNvPr>
            <p:cNvSpPr/>
            <p:nvPr/>
          </p:nvSpPr>
          <p:spPr>
            <a:xfrm>
              <a:off x="5764349" y="2043495"/>
              <a:ext cx="750334" cy="750334"/>
            </a:xfrm>
            <a:prstGeom prst="ellipse">
              <a:avLst/>
            </a:prstGeom>
            <a:solidFill>
              <a:srgbClr val="F5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082372-CCE2-58C3-109B-B80E1A407E1C}"/>
                </a:ext>
              </a:extLst>
            </p:cNvPr>
            <p:cNvSpPr txBox="1"/>
            <p:nvPr/>
          </p:nvSpPr>
          <p:spPr>
            <a:xfrm>
              <a:off x="5987815" y="2126275"/>
              <a:ext cx="3034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3</a:t>
              </a:r>
              <a:endPara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4D6E9-97F0-5186-6A37-241601D06E08}"/>
              </a:ext>
            </a:extLst>
          </p:cNvPr>
          <p:cNvGrpSpPr/>
          <p:nvPr/>
        </p:nvGrpSpPr>
        <p:grpSpPr>
          <a:xfrm>
            <a:off x="10265560" y="5618688"/>
            <a:ext cx="825367" cy="825367"/>
            <a:chOff x="3450914" y="2011237"/>
            <a:chExt cx="825367" cy="82536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C0B5EB-D1CC-0F6A-1745-DCF6947D4392}"/>
                </a:ext>
              </a:extLst>
            </p:cNvPr>
            <p:cNvSpPr/>
            <p:nvPr/>
          </p:nvSpPr>
          <p:spPr>
            <a:xfrm>
              <a:off x="3450914" y="2011237"/>
              <a:ext cx="825367" cy="82536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EB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B4FE5A5-98A2-A49D-0066-16D3D069DB30}"/>
                </a:ext>
              </a:extLst>
            </p:cNvPr>
            <p:cNvSpPr/>
            <p:nvPr/>
          </p:nvSpPr>
          <p:spPr>
            <a:xfrm>
              <a:off x="3492801" y="2043495"/>
              <a:ext cx="750334" cy="750334"/>
            </a:xfrm>
            <a:prstGeom prst="ellipse">
              <a:avLst/>
            </a:prstGeom>
            <a:solidFill>
              <a:srgbClr val="9EB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95C424-063D-0F9D-C605-2B68C50AF279}"/>
                </a:ext>
              </a:extLst>
            </p:cNvPr>
            <p:cNvSpPr txBox="1"/>
            <p:nvPr/>
          </p:nvSpPr>
          <p:spPr>
            <a:xfrm>
              <a:off x="3716267" y="2126275"/>
              <a:ext cx="3034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</a:t>
              </a:r>
              <a:endPara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CE9CFCF-405A-AB58-0230-2F6DD1767EF3}"/>
              </a:ext>
            </a:extLst>
          </p:cNvPr>
          <p:cNvSpPr txBox="1"/>
          <p:nvPr/>
        </p:nvSpPr>
        <p:spPr>
          <a:xfrm>
            <a:off x="1444719" y="2126275"/>
            <a:ext cx="303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5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FE0B24-8813-E631-7ACC-908750DD2B4B}"/>
              </a:ext>
            </a:extLst>
          </p:cNvPr>
          <p:cNvSpPr txBox="1"/>
          <p:nvPr/>
        </p:nvSpPr>
        <p:spPr>
          <a:xfrm>
            <a:off x="1017885" y="3452381"/>
            <a:ext cx="90498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42C5C"/>
              </a:buClr>
              <a:defRPr/>
            </a:pPr>
            <a:r>
              <a:rPr lang="he-IL" sz="2200" dirty="0">
                <a:solidFill>
                  <a:srgbClr val="686C6B"/>
                </a:solidFill>
                <a:latin typeface="Assistant" pitchFamily="2" charset="-79"/>
                <a:cs typeface="Assistant" pitchFamily="2" charset="-79"/>
              </a:rPr>
              <a:t>ממה נוכל </a:t>
            </a:r>
            <a:r>
              <a:rPr lang="he-IL" sz="2200" b="1" dirty="0">
                <a:solidFill>
                  <a:srgbClr val="932C5C"/>
                </a:solidFill>
                <a:latin typeface="Assistant" pitchFamily="2" charset="-79"/>
                <a:cs typeface="Assistant" pitchFamily="2" charset="-79"/>
              </a:rPr>
              <a:t>להיתרם</a:t>
            </a:r>
            <a:r>
              <a:rPr lang="he-IL" sz="2200" dirty="0">
                <a:solidFill>
                  <a:srgbClr val="686C6B"/>
                </a:solidFill>
                <a:latin typeface="Assistant" pitchFamily="2" charset="-79"/>
                <a:cs typeface="Assistant" pitchFamily="2" charset="-79"/>
              </a:rPr>
              <a:t> בשותפות בפורום באופן מירבי?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2AE48-DB55-0AFF-4AE3-E58EDE92181D}"/>
              </a:ext>
            </a:extLst>
          </p:cNvPr>
          <p:cNvSpPr txBox="1"/>
          <p:nvPr/>
        </p:nvSpPr>
        <p:spPr>
          <a:xfrm>
            <a:off x="1677228" y="4649953"/>
            <a:ext cx="8390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איך נוכל ל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5931D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תרום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לפורום באופן מירבי?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41C6FB-1628-D946-D50C-58D0A2F4E243}"/>
              </a:ext>
            </a:extLst>
          </p:cNvPr>
          <p:cNvSpPr txBox="1"/>
          <p:nvPr/>
        </p:nvSpPr>
        <p:spPr>
          <a:xfrm>
            <a:off x="1677228" y="5810669"/>
            <a:ext cx="8390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2C5C"/>
              </a:buClr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איך 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9EB83B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ניצור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שלם שהוא גדול מסך חלקיו?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E52438-B390-201E-1011-4BDF691CE11A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6" name="Picture 1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B8C6E5D3-91AB-B63B-652A-C7F8FAE2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45BA36-3213-AA54-6185-A4829564B8F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B59374-F36B-868C-D5D2-FF3C825EAC60}"/>
              </a:ext>
            </a:extLst>
          </p:cNvPr>
          <p:cNvSpPr txBox="1"/>
          <p:nvPr/>
        </p:nvSpPr>
        <p:spPr>
          <a:xfrm>
            <a:off x="3457903" y="299714"/>
            <a:ext cx="5801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הערך המוסף</a:t>
            </a:r>
          </a:p>
        </p:txBody>
      </p:sp>
    </p:spTree>
    <p:extLst>
      <p:ext uri="{BB962C8B-B14F-4D97-AF65-F5344CB8AC3E}">
        <p14:creationId xmlns:p14="http://schemas.microsoft.com/office/powerpoint/2010/main" val="379063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58A4C874-CE7B-BF2B-D4D4-D6F9F6D31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447737" y="295715"/>
            <a:ext cx="5887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dirty="0">
                <a:solidFill>
                  <a:prstClr val="white"/>
                </a:solidFill>
                <a:latin typeface="Assistant" pitchFamily="2" charset="-79"/>
                <a:cs typeface="Assistant" pitchFamily="2" charset="-79"/>
              </a:rPr>
              <a:t>כלים להעמקת השותפות</a:t>
            </a:r>
            <a:endParaRPr kumimoji="0" lang="en-IL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77490" y="6773078"/>
            <a:ext cx="12192000" cy="7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AE6DB2-CA3A-FF8F-23B1-03C55B090110}"/>
              </a:ext>
            </a:extLst>
          </p:cNvPr>
          <p:cNvSpPr txBox="1"/>
          <p:nvPr/>
        </p:nvSpPr>
        <p:spPr>
          <a:xfrm>
            <a:off x="2803249" y="2842494"/>
            <a:ext cx="2972767" cy="116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 זה אומר, בעצם, בהיבט הרשותי, ובהיבט האישי?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ABF6E1-9FA5-C56E-967C-13975310DF8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2" name="Picture 11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6D99BC7F-287B-2F19-CDE9-F41A63333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58401B-322A-1800-0974-D433B946E738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EE2D5EF-A433-1CB5-346F-6D7929D64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35" y="1210526"/>
            <a:ext cx="3645614" cy="5542982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78BBC707-AB0F-8058-7CDB-AF3BD31A6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17" y="1224425"/>
            <a:ext cx="3550162" cy="55151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79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arrow&#10;&#10;Description automatically generated">
            <a:extLst>
              <a:ext uri="{FF2B5EF4-FFF2-40B4-BE49-F238E27FC236}">
                <a16:creationId xmlns:a16="http://schemas.microsoft.com/office/drawing/2014/main" id="{DFE519C6-5BD4-9665-82D2-9B2C4722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9" y="1593173"/>
            <a:ext cx="6393136" cy="3695700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B6BC7EE-89A2-C771-D48C-1DCF95CD3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6" y="3102285"/>
            <a:ext cx="1016000" cy="1028700"/>
          </a:xfrm>
          <a:prstGeom prst="rect">
            <a:avLst/>
          </a:prstGeom>
        </p:spPr>
      </p:pic>
      <p:pic>
        <p:nvPicPr>
          <p:cNvPr id="11" name="Picture 10" descr="A picture containing indoor, wall, tiled, tile&#10;&#10;Description automatically generated">
            <a:extLst>
              <a:ext uri="{FF2B5EF4-FFF2-40B4-BE49-F238E27FC236}">
                <a16:creationId xmlns:a16="http://schemas.microsoft.com/office/drawing/2014/main" id="{EDDCAC0A-D648-6E8F-2DC8-318AD6FF3F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4"/>
          <a:stretch/>
        </p:blipFill>
        <p:spPr>
          <a:xfrm>
            <a:off x="8366300" y="-7"/>
            <a:ext cx="3838579" cy="6858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EB851-839C-D9A1-5AB9-EBDAD68F1747}"/>
              </a:ext>
            </a:extLst>
          </p:cNvPr>
          <p:cNvSpPr txBox="1"/>
          <p:nvPr/>
        </p:nvSpPr>
        <p:spPr>
          <a:xfrm>
            <a:off x="8599046" y="809543"/>
            <a:ext cx="3367343" cy="133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עבודת צוות מנצחת</a:t>
            </a:r>
            <a:endParaRPr kumimoji="0" lang="he-IL" sz="50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15390-00AD-F685-FF50-7EE90BE2BD15}"/>
              </a:ext>
            </a:extLst>
          </p:cNvPr>
          <p:cNvSpPr txBox="1"/>
          <p:nvPr/>
        </p:nvSpPr>
        <p:spPr>
          <a:xfrm>
            <a:off x="9037122" y="3281365"/>
            <a:ext cx="2784090" cy="1134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מחקר של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Google </a:t>
            </a: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בנושא שיתופיות אפקטיבית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3FB736-639B-5731-42AE-820C1473DD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831A80AC-4BC7-0F28-FA17-C056D4212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3B8B65-3999-B025-3662-92C55385843E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147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3C3CAF7-B13B-64AF-84EE-6E9AA6B02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268717" y="290555"/>
            <a:ext cx="629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המלצות לבניית קוד אתי</a:t>
            </a:r>
            <a:endParaRPr kumimoji="0" lang="en-IL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287441-708C-CF3B-F743-CB29A0FB3167}"/>
              </a:ext>
            </a:extLst>
          </p:cNvPr>
          <p:cNvSpPr txBox="1"/>
          <p:nvPr/>
        </p:nvSpPr>
        <p:spPr>
          <a:xfrm>
            <a:off x="341322" y="1823808"/>
            <a:ext cx="10941614" cy="36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he-IL" sz="2200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הנכחת </a:t>
            </a:r>
            <a:r>
              <a:rPr lang="he-IL" sz="2200" b="1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הערך המוסף 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של כל אחד מבעלי התפקידים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he-IL" sz="2200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הגדרת </a:t>
            </a:r>
            <a:r>
              <a:rPr lang="he-IL" sz="2200" b="1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תחומי אחריות משותפת 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ואחריות מובהקת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מחויבות להצלחת האחר: 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אימוץ נקודת מבט שלפיה הצלחת האחר היא הצלחתי.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יצירת מהלכים 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והצלחות שאף אחד מהשותפים אינו יכול ליצור לבדו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השקעת זמן 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ואנרגיה בשותפות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002060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שקיפות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בכל הנוגע לתוכנית המשותפת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ניהול </a:t>
            </a:r>
            <a:r>
              <a:rPr lang="he-IL" sz="2200" b="1" kern="0" dirty="0">
                <a:solidFill>
                  <a:srgbClr val="002060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קונפליקטים</a:t>
            </a:r>
            <a:r>
              <a:rPr lang="he-IL" sz="2200" b="1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בדרך מכבדת.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הקשבה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לצרכים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he-IL" sz="2200" b="1" kern="0" dirty="0">
                <a:solidFill>
                  <a:srgbClr val="192A6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צניעות</a:t>
            </a:r>
            <a:r>
              <a:rPr lang="he-IL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וענווה</a:t>
            </a:r>
            <a:r>
              <a:rPr lang="en-US" sz="2200" kern="0" dirty="0">
                <a:solidFill>
                  <a:srgbClr val="686C6B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.</a:t>
            </a:r>
            <a:endParaRPr lang="en-US" sz="2200" kern="100" dirty="0">
              <a:solidFill>
                <a:srgbClr val="686C6B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50" y="6803058"/>
            <a:ext cx="12192000" cy="787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F37514-C933-6042-FBE3-FDF0BE1B21B2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8584DDD1-9FC9-184F-0208-88245CD2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07EBB-571B-994A-70AE-6B83D9D768D5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33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28E324-C84F-722D-7348-1C8153504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2300"/>
          <a:stretch/>
        </p:blipFill>
        <p:spPr>
          <a:xfrm>
            <a:off x="-468940" y="-1"/>
            <a:ext cx="8835241" cy="6854902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3C7FA-4B84-EB62-8F65-64D3C4D63D4A}"/>
              </a:ext>
            </a:extLst>
          </p:cNvPr>
          <p:cNvSpPr txBox="1"/>
          <p:nvPr/>
        </p:nvSpPr>
        <p:spPr>
          <a:xfrm>
            <a:off x="8409272" y="867013"/>
            <a:ext cx="3825699" cy="269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להתראות במפגש הבא</a:t>
            </a:r>
            <a:r>
              <a:rPr kumimoji="0" lang="he-IL" sz="7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BCCF43-E981-C646-95C1-A16A1F4A4339}"/>
              </a:ext>
            </a:extLst>
          </p:cNvPr>
          <p:cNvGrpSpPr/>
          <p:nvPr/>
        </p:nvGrpSpPr>
        <p:grpSpPr>
          <a:xfrm>
            <a:off x="-18785" y="331207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A8EADAE-38B6-2E6E-C4F6-7CE23F85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D07FB-E9FA-4D79-4438-300F82E5966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228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Wingdings</vt:lpstr>
      <vt:lpstr>Arial</vt:lpstr>
      <vt:lpstr>Assistant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85</cp:revision>
  <dcterms:created xsi:type="dcterms:W3CDTF">2023-03-18T17:01:00Z</dcterms:created>
  <dcterms:modified xsi:type="dcterms:W3CDTF">2023-05-21T05:53:37Z</dcterms:modified>
</cp:coreProperties>
</file>