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  <p:sldMasterId id="2147483662" r:id="rId2"/>
  </p:sldMasterIdLst>
  <p:notesMasterIdLst>
    <p:notesMasterId r:id="rId9"/>
  </p:notesMasterIdLst>
  <p:sldIdLst>
    <p:sldId id="312" r:id="rId3"/>
    <p:sldId id="340" r:id="rId4"/>
    <p:sldId id="344" r:id="rId5"/>
    <p:sldId id="327" r:id="rId6"/>
    <p:sldId id="345" r:id="rId7"/>
    <p:sldId id="328" r:id="rId8"/>
  </p:sldIdLst>
  <p:sldSz cx="12192000" cy="6858000"/>
  <p:notesSz cx="6858000" cy="9144000"/>
  <p:embeddedFontLst>
    <p:embeddedFont>
      <p:font typeface="Assistant" pitchFamily="2" charset="-79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6C6B"/>
    <a:srgbClr val="965584"/>
    <a:srgbClr val="0385B6"/>
    <a:srgbClr val="9EB83B"/>
    <a:srgbClr val="F5931D"/>
    <a:srgbClr val="932C5C"/>
    <a:srgbClr val="182A6E"/>
    <a:srgbClr val="686B6C"/>
    <a:srgbClr val="FF4EA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47" autoAdjust="0"/>
    <p:restoredTop sz="94762"/>
  </p:normalViewPr>
  <p:slideViewPr>
    <p:cSldViewPr snapToGrid="0">
      <p:cViewPr varScale="1">
        <p:scale>
          <a:sx n="54" d="100"/>
          <a:sy n="54" d="100"/>
        </p:scale>
        <p:origin x="64" y="23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986A45B-391D-4DF2-A453-319D0225B504}" type="datetimeFigureOut">
              <a:rPr lang="he-IL" smtClean="0"/>
              <a:t>כ"ה/אייר/תשפ"ג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F0AD6A3-C22A-4849-8557-CD772370AF8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8077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332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425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389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382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035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548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41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13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E5898D-D5EB-3C07-DCAC-74CAA11CC9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10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maze.com/@ALOWWCQCO/-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Chart, timeline&#10;&#10;Description automatically generated">
            <a:extLst>
              <a:ext uri="{FF2B5EF4-FFF2-40B4-BE49-F238E27FC236}">
                <a16:creationId xmlns:a16="http://schemas.microsoft.com/office/drawing/2014/main" id="{BFC18F05-EF38-B2B4-AAD0-FE185C8095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4" t="9128" r="1344" b="21570"/>
          <a:stretch/>
        </p:blipFill>
        <p:spPr>
          <a:xfrm>
            <a:off x="-80797" y="1"/>
            <a:ext cx="12272797" cy="6858000"/>
          </a:xfrm>
          <a:prstGeom prst="rect">
            <a:avLst/>
          </a:prstGeom>
        </p:spPr>
      </p:pic>
      <p:sp>
        <p:nvSpPr>
          <p:cNvPr id="20" name="מלבן: פינות מעוגלות 8">
            <a:extLst>
              <a:ext uri="{FF2B5EF4-FFF2-40B4-BE49-F238E27FC236}">
                <a16:creationId xmlns:a16="http://schemas.microsoft.com/office/drawing/2014/main" id="{CE98C22D-7320-1742-425A-8C58D69CFD84}"/>
              </a:ext>
            </a:extLst>
          </p:cNvPr>
          <p:cNvSpPr/>
          <p:nvPr/>
        </p:nvSpPr>
        <p:spPr>
          <a:xfrm>
            <a:off x="4752745" y="1684074"/>
            <a:ext cx="7867652" cy="3853125"/>
          </a:xfrm>
          <a:prstGeom prst="roundRect">
            <a:avLst>
              <a:gd name="adj" fmla="val 7423"/>
            </a:avLst>
          </a:prstGeom>
          <a:solidFill>
            <a:srgbClr val="FFFFFF">
              <a:alpha val="89804"/>
            </a:srgbClr>
          </a:solidFill>
          <a:ln>
            <a:noFill/>
          </a:ln>
          <a:effectLst>
            <a:outerShdw blurRad="469900" dist="1524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1" eaLnBrk="1" latinLnBrk="0" hangingPunct="1"/>
            <a:endParaRPr lang="x-none" dirty="0"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A3CEE8-5C65-E834-544F-5E462B2BCC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95997" y="3276111"/>
            <a:ext cx="6091743" cy="14539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E5AE82-749B-456C-C82E-9D7AC59C256C}"/>
              </a:ext>
            </a:extLst>
          </p:cNvPr>
          <p:cNvSpPr txBox="1"/>
          <p:nvPr/>
        </p:nvSpPr>
        <p:spPr>
          <a:xfrm>
            <a:off x="4379331" y="4925927"/>
            <a:ext cx="786765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cap="all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he-IL" sz="2400" b="0" i="0" u="none" strike="noStrike" kern="1200" cap="all" spc="300" normalizeH="0" baseline="0" noProof="0" dirty="0">
                <a:ln>
                  <a:noFill/>
                </a:ln>
                <a:solidFill>
                  <a:srgbClr val="686B6C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הרחבת השותפויות ומרחבי ההשפעה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9C210F-8D74-79CC-66AE-41A4732E46E8}"/>
              </a:ext>
            </a:extLst>
          </p:cNvPr>
          <p:cNvSpPr txBox="1"/>
          <p:nvPr/>
        </p:nvSpPr>
        <p:spPr>
          <a:xfrm>
            <a:off x="4978499" y="1829185"/>
            <a:ext cx="6502196" cy="47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cap="all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he-IL" sz="2400" b="1" i="0" u="none" strike="noStrike" kern="1200" cap="all" spc="300" normalizeH="0" baseline="0" noProof="0" dirty="0">
                <a:ln>
                  <a:noFill/>
                </a:ln>
                <a:solidFill>
                  <a:srgbClr val="942C5C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קידום גמישות פדגוגית ניהולית רשותית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A56258-CEB1-D1EF-E36E-B383CD0416AA}"/>
              </a:ext>
            </a:extLst>
          </p:cNvPr>
          <p:cNvGrpSpPr/>
          <p:nvPr/>
        </p:nvGrpSpPr>
        <p:grpSpPr>
          <a:xfrm>
            <a:off x="5964396" y="2350954"/>
            <a:ext cx="4530407" cy="2193823"/>
            <a:chOff x="4120841" y="2917233"/>
            <a:chExt cx="4530407" cy="2193823"/>
          </a:xfrm>
        </p:grpSpPr>
        <p:sp>
          <p:nvSpPr>
            <p:cNvPr id="16" name="TextBox 5">
              <a:extLst>
                <a:ext uri="{FF2B5EF4-FFF2-40B4-BE49-F238E27FC236}">
                  <a16:creationId xmlns:a16="http://schemas.microsoft.com/office/drawing/2014/main" id="{264B1069-0D78-F674-227F-0A1648E67BCE}"/>
                </a:ext>
              </a:extLst>
            </p:cNvPr>
            <p:cNvSpPr txBox="1"/>
            <p:nvPr/>
          </p:nvSpPr>
          <p:spPr>
            <a:xfrm>
              <a:off x="4120841" y="2917233"/>
              <a:ext cx="4530407" cy="1000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192B6F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חינוך  רשותי</a:t>
              </a:r>
            </a:p>
          </p:txBody>
        </p:sp>
        <p:sp>
          <p:nvSpPr>
            <p:cNvPr id="17" name="TextBox 5">
              <a:extLst>
                <a:ext uri="{FF2B5EF4-FFF2-40B4-BE49-F238E27FC236}">
                  <a16:creationId xmlns:a16="http://schemas.microsoft.com/office/drawing/2014/main" id="{FFF7FD0C-0007-B07E-2EBC-B72A6B5419D4}"/>
                </a:ext>
              </a:extLst>
            </p:cNvPr>
            <p:cNvSpPr txBox="1"/>
            <p:nvPr/>
          </p:nvSpPr>
          <p:spPr>
            <a:xfrm>
              <a:off x="4733246" y="4110846"/>
              <a:ext cx="3530134" cy="1000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בתנועה</a:t>
              </a:r>
              <a:endParaRPr kumimoji="0" lang="en-IL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endParaRPr>
            </a:p>
          </p:txBody>
        </p:sp>
      </p:grpSp>
      <p:grpSp>
        <p:nvGrpSpPr>
          <p:cNvPr id="4" name="קבוצה 2">
            <a:extLst>
              <a:ext uri="{FF2B5EF4-FFF2-40B4-BE49-F238E27FC236}">
                <a16:creationId xmlns:a16="http://schemas.microsoft.com/office/drawing/2014/main" id="{302AFAA2-336E-AF86-0765-9AFBD261454C}"/>
              </a:ext>
            </a:extLst>
          </p:cNvPr>
          <p:cNvGrpSpPr/>
          <p:nvPr/>
        </p:nvGrpSpPr>
        <p:grpSpPr>
          <a:xfrm>
            <a:off x="9140676" y="392186"/>
            <a:ext cx="2732898" cy="869252"/>
            <a:chOff x="2795707" y="4525592"/>
            <a:chExt cx="2732898" cy="86925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C5F24C-10D9-E0BD-5B2E-ED6F1FF975C0}"/>
                </a:ext>
              </a:extLst>
            </p:cNvPr>
            <p:cNvSpPr txBox="1"/>
            <p:nvPr/>
          </p:nvSpPr>
          <p:spPr>
            <a:xfrm>
              <a:off x="2795707" y="4560272"/>
              <a:ext cx="178828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15DA3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משרד החינוך</a:t>
              </a:r>
            </a:p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15DA3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קשרי מטה-שלטון מקומי</a:t>
              </a:r>
            </a:p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15DA3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מינהל פדגוגי</a:t>
              </a:r>
            </a:p>
          </p:txBody>
        </p:sp>
        <p:pic>
          <p:nvPicPr>
            <p:cNvPr id="10" name="Picture 2" descr="Merchavim - Yedidut Toronto">
              <a:extLst>
                <a:ext uri="{FF2B5EF4-FFF2-40B4-BE49-F238E27FC236}">
                  <a16:creationId xmlns:a16="http://schemas.microsoft.com/office/drawing/2014/main" id="{86A6DF23-0454-1B14-6443-0F3DF9D200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11"/>
            <a:stretch/>
          </p:blipFill>
          <p:spPr bwMode="auto">
            <a:xfrm>
              <a:off x="4740713" y="4525592"/>
              <a:ext cx="787892" cy="86925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מחבר ישר 12">
              <a:extLst>
                <a:ext uri="{FF2B5EF4-FFF2-40B4-BE49-F238E27FC236}">
                  <a16:creationId xmlns:a16="http://schemas.microsoft.com/office/drawing/2014/main" id="{5A0FCD47-6A1A-E48D-486A-1B92365A4B28}"/>
                </a:ext>
              </a:extLst>
            </p:cNvPr>
            <p:cNvCxnSpPr/>
            <p:nvPr/>
          </p:nvCxnSpPr>
          <p:spPr>
            <a:xfrm>
              <a:off x="4638944" y="4644113"/>
              <a:ext cx="0" cy="593711"/>
            </a:xfrm>
            <a:prstGeom prst="line">
              <a:avLst/>
            </a:prstGeom>
            <a:ln w="12700">
              <a:solidFill>
                <a:srgbClr val="015D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80A7137-1541-8A93-FE18-8071C2D31A3B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8" name="Picture 7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1B9A9E45-ADD3-4229-D1C0-1088AEE84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0C33D90-BA29-75E3-0954-094376ED486F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4292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wall, indoor, ceiling, tiled&#10;&#10;Description automatically generated">
            <a:extLst>
              <a:ext uri="{FF2B5EF4-FFF2-40B4-BE49-F238E27FC236}">
                <a16:creationId xmlns:a16="http://schemas.microsoft.com/office/drawing/2014/main" id="{31CCD6F0-12F5-3077-B595-EFFB4834B0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3" b="46517"/>
          <a:stretch/>
        </p:blipFill>
        <p:spPr>
          <a:xfrm rot="10800000">
            <a:off x="-6440" y="-1"/>
            <a:ext cx="12204879" cy="6858001"/>
          </a:xfrm>
          <a:prstGeom prst="rect">
            <a:avLst/>
          </a:prstGeom>
        </p:spPr>
      </p:pic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9713F40B-0C77-6FB9-5A3D-04C4DD8FE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" y="44878"/>
            <a:ext cx="1198800" cy="1198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AFB6D05-4C7D-E4D0-B11B-DE7973390358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6" name="Picture 5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3333D198-873A-413D-86EE-6599E5701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7BE6457-A65D-29CF-2529-6621A7E8AE5A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CF862DE-80DC-3F54-C171-47B2B4A406FF}"/>
              </a:ext>
            </a:extLst>
          </p:cNvPr>
          <p:cNvSpPr txBox="1"/>
          <p:nvPr/>
        </p:nvSpPr>
        <p:spPr>
          <a:xfrm>
            <a:off x="3365885" y="867013"/>
            <a:ext cx="6496225" cy="181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kumimoji="0" lang="he-IL" sz="6900" b="1" i="0" u="none" strike="noStrike" kern="1200" cap="none" spc="0" normalizeH="0" baseline="0" noProof="0" dirty="0">
                <a:ln w="31750">
                  <a:solidFill>
                    <a:schemeClr val="bg1"/>
                  </a:solidFill>
                </a:ln>
                <a:noFill/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שער 7:</a:t>
            </a:r>
            <a:endParaRPr kumimoji="0" lang="en-US" sz="6900" b="1" i="0" u="none" strike="noStrike" kern="1200" cap="none" spc="0" normalizeH="0" baseline="0" noProof="0" dirty="0">
              <a:ln w="31750">
                <a:solidFill>
                  <a:schemeClr val="bg1"/>
                </a:solidFill>
              </a:ln>
              <a:noFill/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  <a:p>
            <a:pPr>
              <a:lnSpc>
                <a:spcPct val="80000"/>
              </a:lnSpc>
              <a:defRPr/>
            </a:pPr>
            <a:r>
              <a:rPr kumimoji="0" lang="he-IL" sz="6900" b="1" i="0" u="none" strike="noStrike" kern="1200" cap="none" spc="0" normalizeH="0" baseline="0" noProof="0" dirty="0">
                <a:ln w="31750">
                  <a:solidFill>
                    <a:schemeClr val="bg1"/>
                  </a:solidFill>
                </a:ln>
                <a:noFill/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תוכנית עבודה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B51E6-8835-8D38-F92E-48FD4422C46C}"/>
              </a:ext>
            </a:extLst>
          </p:cNvPr>
          <p:cNvSpPr txBox="1"/>
          <p:nvPr/>
        </p:nvSpPr>
        <p:spPr>
          <a:xfrm>
            <a:off x="3705101" y="3532282"/>
            <a:ext cx="6157009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מהלך 1 - </a:t>
            </a:r>
            <a:r>
              <a:rPr lang="he-IL" sz="3200" b="1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פ</a:t>
            </a: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עולות להשגת היעדים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B7E7A89-450C-9B71-1D10-30317CE3DB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428" y="3508660"/>
            <a:ext cx="734711" cy="598265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6B9019B9-721D-AB85-277A-70B5E22CFA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907" y="943568"/>
            <a:ext cx="9017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89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DCD58275-4EDC-643E-8F2B-04EEC8FCD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39" y="319595"/>
            <a:ext cx="6487862" cy="8713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F7B45F-08A9-FD65-B1CA-6D5D611E074B}"/>
              </a:ext>
            </a:extLst>
          </p:cNvPr>
          <p:cNvSpPr txBox="1"/>
          <p:nvPr/>
        </p:nvSpPr>
        <p:spPr>
          <a:xfrm>
            <a:off x="3161939" y="309503"/>
            <a:ext cx="64878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50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תערוכת ציטוטים</a:t>
            </a:r>
            <a:endParaRPr lang="en-US" sz="50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03B24C3-EA71-4890-DB5F-4A87CF9E865F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10" name="Picture 9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0DE4C96C-FC47-899A-8ADE-7A9777F82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DFADD3-692F-825E-4A13-951E494EC8DB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3B91BA91-77A1-39D9-BBE4-6A8FFAF1A3C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-77490" y="6773078"/>
            <a:ext cx="12192000" cy="787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E3034B5-6588-DCF3-0CD5-3690EC67AB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870" y="1273114"/>
            <a:ext cx="3160529" cy="4756060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08FA29D6-0762-E8C7-BF3A-9A239B1B22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82" y="1248235"/>
            <a:ext cx="3150415" cy="47560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F5D2DE-DE02-B34A-39F1-BFA3F102133D}"/>
              </a:ext>
            </a:extLst>
          </p:cNvPr>
          <p:cNvSpPr txBox="1"/>
          <p:nvPr/>
        </p:nvSpPr>
        <p:spPr>
          <a:xfrm>
            <a:off x="2366136" y="6089864"/>
            <a:ext cx="5619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hlinkClick r:id="rId8"/>
              </a:rPr>
              <a:t>https://www.emaze.com/@ALOWWCQCO/-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8173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9FC11D49-FEE5-15EC-A48E-92EBC9EAE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39" y="319595"/>
            <a:ext cx="6487862" cy="871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2C8B3E-F999-C234-A114-88E1269382B0}"/>
              </a:ext>
            </a:extLst>
          </p:cNvPr>
          <p:cNvSpPr txBox="1"/>
          <p:nvPr/>
        </p:nvSpPr>
        <p:spPr>
          <a:xfrm>
            <a:off x="2858669" y="284917"/>
            <a:ext cx="71333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50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משחק: בונים תכנית עבודה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2DB80F24-74E5-00AA-EE03-BC1D575A20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77490" y="6773078"/>
            <a:ext cx="12192000" cy="78733"/>
          </a:xfrm>
          <a:prstGeom prst="rect">
            <a:avLst/>
          </a:prstGeom>
        </p:spPr>
      </p:pic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6521907E-3C39-D0F4-9DB9-1F9AF2B446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399" y="3212118"/>
            <a:ext cx="2411448" cy="3218155"/>
          </a:xfrm>
          <a:prstGeom prst="rect">
            <a:avLst/>
          </a:prstGeom>
        </p:spPr>
      </p:pic>
      <p:pic>
        <p:nvPicPr>
          <p:cNvPr id="8" name="Picture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E13A1445-98BD-C8C3-04DB-44BF279F62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21" y="3080694"/>
            <a:ext cx="1526672" cy="3356943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4C355AD0-C896-9454-8F9C-C818E35A3A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718" y="3361159"/>
            <a:ext cx="2246636" cy="3062017"/>
          </a:xfrm>
          <a:prstGeom prst="rect">
            <a:avLst/>
          </a:prstGeom>
        </p:spPr>
      </p:pic>
      <p:pic>
        <p:nvPicPr>
          <p:cNvPr id="12" name="Picture 1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64F9EDB-22C0-C334-6A5E-C60BAB7A91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646" y="3079639"/>
            <a:ext cx="1535345" cy="3356943"/>
          </a:xfrm>
          <a:prstGeom prst="rect">
            <a:avLst/>
          </a:prstGeom>
        </p:spPr>
      </p:pic>
      <p:pic>
        <p:nvPicPr>
          <p:cNvPr id="14" name="Picture 1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EBB6F8E-9769-8924-2CB9-615F802768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90" y="2218520"/>
            <a:ext cx="1396558" cy="4259067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A25C858-DF20-3226-DE98-4CCE17A4A4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246" y="2963719"/>
            <a:ext cx="2012431" cy="347838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DECAB40-C5CD-6C3B-75BE-1915B631864F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7" name="Picture 6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346C19C8-E076-096B-2661-189EC8EFF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FA0CE59-AC4A-C127-3CC0-F640A88F94B7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2197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9FC11D49-FEE5-15EC-A48E-92EBC9EAE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39" y="319595"/>
            <a:ext cx="6487862" cy="871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2C8B3E-F999-C234-A114-88E1269382B0}"/>
              </a:ext>
            </a:extLst>
          </p:cNvPr>
          <p:cNvSpPr txBox="1"/>
          <p:nvPr/>
        </p:nvSpPr>
        <p:spPr>
          <a:xfrm>
            <a:off x="2839214" y="319595"/>
            <a:ext cx="7133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4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הפעולות להשגת היעדים שלנו</a:t>
            </a:r>
            <a:endParaRPr lang="en-US" sz="44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2DB80F24-74E5-00AA-EE03-BC1D575A20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77490" y="6773078"/>
            <a:ext cx="12192000" cy="787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85FA2C-B52B-0197-0AF0-1C31D7151B46}"/>
              </a:ext>
            </a:extLst>
          </p:cNvPr>
          <p:cNvSpPr txBox="1"/>
          <p:nvPr/>
        </p:nvSpPr>
        <p:spPr>
          <a:xfrm>
            <a:off x="3521414" y="1648875"/>
            <a:ext cx="7497690" cy="2807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Clr>
                <a:srgbClr val="182A6E"/>
              </a:buClr>
              <a:buFont typeface="Courier New" panose="02070309020205020404" pitchFamily="49" charset="0"/>
              <a:buChar char="o"/>
              <a:defRPr/>
            </a:pPr>
            <a:r>
              <a:rPr kumimoji="0" lang="he-IL" sz="2200" i="0" u="none" strike="noStrike" kern="1200" cap="none" spc="0" normalizeH="0" baseline="0" noProof="0" dirty="0">
                <a:ln>
                  <a:noFill/>
                </a:ln>
                <a:solidFill>
                  <a:srgbClr val="686C6B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מתוך הרעיונות שהועלו, אילו אנו חייבים בתוכנית הפעולה?</a:t>
            </a:r>
          </a:p>
          <a:p>
            <a:pPr marL="342900" indent="-342900">
              <a:lnSpc>
                <a:spcPct val="80000"/>
              </a:lnSpc>
              <a:buClr>
                <a:srgbClr val="182A6E"/>
              </a:buClr>
              <a:buFont typeface="Courier New" panose="02070309020205020404" pitchFamily="49" charset="0"/>
              <a:buChar char="o"/>
              <a:defRPr/>
            </a:pPr>
            <a:endParaRPr kumimoji="0" lang="he-IL" sz="2200" i="0" u="none" strike="noStrike" kern="1200" cap="none" spc="0" normalizeH="0" baseline="0" noProof="0" dirty="0">
              <a:ln>
                <a:noFill/>
              </a:ln>
              <a:solidFill>
                <a:srgbClr val="686C6B"/>
              </a:solidFill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  <a:p>
            <a:pPr marL="342900" indent="-342900">
              <a:lnSpc>
                <a:spcPct val="80000"/>
              </a:lnSpc>
              <a:buClr>
                <a:srgbClr val="182A6E"/>
              </a:buClr>
              <a:buFont typeface="Courier New" panose="02070309020205020404" pitchFamily="49" charset="0"/>
              <a:buChar char="o"/>
              <a:defRPr/>
            </a:pPr>
            <a:r>
              <a:rPr kumimoji="0" lang="he-IL" sz="2200" i="0" u="none" strike="noStrike" kern="1200" cap="none" spc="0" normalizeH="0" baseline="0" noProof="0" dirty="0">
                <a:ln>
                  <a:noFill/>
                </a:ln>
                <a:solidFill>
                  <a:srgbClr val="686C6B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אילו מהרעיונות יותר / פחות דחופים?</a:t>
            </a:r>
          </a:p>
          <a:p>
            <a:pPr marL="342900" indent="-342900">
              <a:lnSpc>
                <a:spcPct val="80000"/>
              </a:lnSpc>
              <a:buClr>
                <a:srgbClr val="182A6E"/>
              </a:buClr>
              <a:buFont typeface="Courier New" panose="02070309020205020404" pitchFamily="49" charset="0"/>
              <a:buChar char="o"/>
              <a:defRPr/>
            </a:pPr>
            <a:endParaRPr kumimoji="0" lang="he-IL" sz="2200" i="0" u="none" strike="noStrike" kern="1200" cap="none" spc="0" normalizeH="0" baseline="0" noProof="0" dirty="0">
              <a:ln>
                <a:noFill/>
              </a:ln>
              <a:solidFill>
                <a:srgbClr val="686C6B"/>
              </a:solidFill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  <a:p>
            <a:pPr marL="342900" indent="-342900">
              <a:lnSpc>
                <a:spcPct val="80000"/>
              </a:lnSpc>
              <a:buClr>
                <a:srgbClr val="182A6E"/>
              </a:buClr>
              <a:buFont typeface="Courier New" panose="02070309020205020404" pitchFamily="49" charset="0"/>
              <a:buChar char="o"/>
              <a:defRPr/>
            </a:pPr>
            <a:r>
              <a:rPr kumimoji="0" lang="he-IL" sz="2200" i="0" u="none" strike="noStrike" kern="1200" cap="none" spc="0" normalizeH="0" baseline="0" noProof="0" dirty="0">
                <a:ln>
                  <a:noFill/>
                </a:ln>
                <a:solidFill>
                  <a:srgbClr val="686C6B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אילו מהרעיונות הם המעשיים ביותר?</a:t>
            </a:r>
          </a:p>
          <a:p>
            <a:pPr marL="342900" indent="-342900">
              <a:lnSpc>
                <a:spcPct val="80000"/>
              </a:lnSpc>
              <a:buClr>
                <a:srgbClr val="182A6E"/>
              </a:buClr>
              <a:buFont typeface="Courier New" panose="02070309020205020404" pitchFamily="49" charset="0"/>
              <a:buChar char="o"/>
              <a:defRPr/>
            </a:pPr>
            <a:endParaRPr kumimoji="0" lang="he-IL" sz="2200" i="0" u="none" strike="noStrike" kern="1200" cap="none" spc="0" normalizeH="0" baseline="0" noProof="0" dirty="0">
              <a:ln>
                <a:noFill/>
              </a:ln>
              <a:solidFill>
                <a:srgbClr val="686C6B"/>
              </a:solidFill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  <a:p>
            <a:pPr marL="342900" indent="-342900">
              <a:lnSpc>
                <a:spcPct val="80000"/>
              </a:lnSpc>
              <a:buClr>
                <a:srgbClr val="182A6E"/>
              </a:buClr>
              <a:buFont typeface="Courier New" panose="02070309020205020404" pitchFamily="49" charset="0"/>
              <a:buChar char="o"/>
              <a:defRPr/>
            </a:pPr>
            <a:r>
              <a:rPr kumimoji="0" lang="he-IL" sz="2200" i="0" u="none" strike="noStrike" kern="1200" cap="none" spc="0" normalizeH="0" baseline="0" noProof="0" dirty="0">
                <a:ln>
                  <a:noFill/>
                </a:ln>
                <a:solidFill>
                  <a:srgbClr val="686C6B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אילו מהרעיונות חדשניים ביותר?</a:t>
            </a:r>
          </a:p>
          <a:p>
            <a:pPr marL="342900" indent="-342900">
              <a:lnSpc>
                <a:spcPct val="80000"/>
              </a:lnSpc>
              <a:buClr>
                <a:srgbClr val="182A6E"/>
              </a:buClr>
              <a:buFont typeface="Courier New" panose="02070309020205020404" pitchFamily="49" charset="0"/>
              <a:buChar char="o"/>
              <a:defRPr/>
            </a:pPr>
            <a:endParaRPr kumimoji="0" lang="he-IL" sz="2200" i="0" u="none" strike="noStrike" kern="1200" cap="none" spc="0" normalizeH="0" baseline="0" noProof="0" dirty="0">
              <a:ln>
                <a:noFill/>
              </a:ln>
              <a:solidFill>
                <a:srgbClr val="686C6B"/>
              </a:solidFill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  <a:p>
            <a:pPr marL="342900" indent="-342900">
              <a:lnSpc>
                <a:spcPct val="80000"/>
              </a:lnSpc>
              <a:buClr>
                <a:srgbClr val="182A6E"/>
              </a:buClr>
              <a:buFont typeface="Courier New" panose="02070309020205020404" pitchFamily="49" charset="0"/>
              <a:buChar char="o"/>
              <a:defRPr/>
            </a:pPr>
            <a:r>
              <a:rPr kumimoji="0" lang="he-IL" sz="2200" i="0" u="none" strike="noStrike" kern="1200" cap="none" spc="0" normalizeH="0" baseline="0" noProof="0" dirty="0">
                <a:ln>
                  <a:noFill/>
                </a:ln>
                <a:solidFill>
                  <a:srgbClr val="686C6B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אילו מהפעולות שהוצעו יקדמו אותנו בצורה הטובה ביותר לעבר השגת היעדים שהצבנו?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A84002-5C1A-39D0-4922-59088E70EA2B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7" name="Picture 6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9F2B4A43-448F-9186-C696-FFDBFD6DA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8CEF3A9-892B-F38F-14D7-F8C8801D7F4F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7775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83A42CF8-F445-1811-8E82-0A27DA2D0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" y="-178131"/>
            <a:ext cx="10287000" cy="6858000"/>
          </a:xfrm>
          <a:prstGeom prst="rect">
            <a:avLst/>
          </a:prstGeom>
        </p:spPr>
      </p:pic>
      <p:pic>
        <p:nvPicPr>
          <p:cNvPr id="4" name="Picture 3" descr="A picture containing wall, indoor, ceiling, tiled&#10;&#10;Description automatically generated">
            <a:extLst>
              <a:ext uri="{FF2B5EF4-FFF2-40B4-BE49-F238E27FC236}">
                <a16:creationId xmlns:a16="http://schemas.microsoft.com/office/drawing/2014/main" id="{5368258E-30E7-369A-95B4-45C1BE02FE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5" b="46517"/>
          <a:stretch/>
        </p:blipFill>
        <p:spPr>
          <a:xfrm>
            <a:off x="8366301" y="-1"/>
            <a:ext cx="3825700" cy="68580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CF862DE-80DC-3F54-C171-47B2B4A406FF}"/>
              </a:ext>
            </a:extLst>
          </p:cNvPr>
          <p:cNvSpPr txBox="1"/>
          <p:nvPr/>
        </p:nvSpPr>
        <p:spPr>
          <a:xfrm>
            <a:off x="8366301" y="2453988"/>
            <a:ext cx="3825699" cy="1836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7000" b="1" i="0" u="none" strike="noStrike" kern="1200" cap="none" spc="0" normalizeH="0" baseline="0" noProof="0" dirty="0">
                <a:ln w="31750">
                  <a:solidFill>
                    <a:schemeClr val="bg1"/>
                  </a:solidFill>
                </a:ln>
                <a:noFill/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תודה ולהתראות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5A189E7-F36B-0ED0-FB44-04A49AE9588C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11" name="Picture 10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A682589F-3443-3111-2787-513227C93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5495BD1-95D6-080D-D2D0-4BDFAED9D9CA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894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8858</TotalTime>
  <Words>118</Words>
  <Application>Microsoft Office PowerPoint</Application>
  <PresentationFormat>Widescreen</PresentationFormat>
  <Paragraphs>36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Courier New</vt:lpstr>
      <vt:lpstr>Calibri</vt:lpstr>
      <vt:lpstr>Assistant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ליאת שני</dc:creator>
  <cp:lastModifiedBy>Adi Simon Bar</cp:lastModifiedBy>
  <cp:revision>116</cp:revision>
  <dcterms:created xsi:type="dcterms:W3CDTF">2023-03-18T17:01:00Z</dcterms:created>
  <dcterms:modified xsi:type="dcterms:W3CDTF">2023-05-16T17:12:52Z</dcterms:modified>
</cp:coreProperties>
</file>