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62" r:id="rId2"/>
  </p:sldMasterIdLst>
  <p:notesMasterIdLst>
    <p:notesMasterId r:id="rId9"/>
  </p:notesMasterIdLst>
  <p:sldIdLst>
    <p:sldId id="340" r:id="rId3"/>
    <p:sldId id="329" r:id="rId4"/>
    <p:sldId id="327" r:id="rId5"/>
    <p:sldId id="335" r:id="rId6"/>
    <p:sldId id="333" r:id="rId7"/>
    <p:sldId id="328" r:id="rId8"/>
  </p:sldIdLst>
  <p:sldSz cx="12192000" cy="6858000"/>
  <p:notesSz cx="6858000" cy="9144000"/>
  <p:embeddedFontLst>
    <p:embeddedFont>
      <p:font typeface="Assistant" pitchFamily="2" charset="-79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31D"/>
    <a:srgbClr val="9EB83B"/>
    <a:srgbClr val="192B6F"/>
    <a:srgbClr val="686C6B"/>
    <a:srgbClr val="932C5C"/>
    <a:srgbClr val="FFFFFF"/>
    <a:srgbClr val="686B6C"/>
    <a:srgbClr val="0385B6"/>
    <a:srgbClr val="192A6D"/>
    <a:srgbClr val="182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4" autoAdjust="0"/>
    <p:restoredTop sz="94762"/>
  </p:normalViewPr>
  <p:slideViewPr>
    <p:cSldViewPr snapToGrid="0">
      <p:cViewPr varScale="1">
        <p:scale>
          <a:sx n="54" d="100"/>
          <a:sy n="54" d="100"/>
        </p:scale>
        <p:origin x="6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86A45B-391D-4DF2-A453-319D0225B504}" type="datetimeFigureOut">
              <a:rPr lang="he-IL" smtClean="0"/>
              <a:t>א'/סיון/תשפ"ג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0AD6A3-C22A-4849-8557-CD772370AF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0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73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2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38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22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20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4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41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1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E5898D-D5EB-3C07-DCAC-74CAA11CC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32A798-6EFD-67B8-2EEC-7AA8010EA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/>
          <a:stretch/>
        </p:blipFill>
        <p:spPr>
          <a:xfrm>
            <a:off x="0" y="-297466"/>
            <a:ext cx="12231435" cy="7297387"/>
          </a:xfrm>
          <a:prstGeom prst="rect">
            <a:avLst/>
          </a:prstGeom>
        </p:spPr>
      </p:pic>
      <p:sp>
        <p:nvSpPr>
          <p:cNvPr id="20" name="מלבן: פינות מעוגלות 8">
            <a:extLst>
              <a:ext uri="{FF2B5EF4-FFF2-40B4-BE49-F238E27FC236}">
                <a16:creationId xmlns:a16="http://schemas.microsoft.com/office/drawing/2014/main" id="{CE98C22D-7320-1742-425A-8C58D69CFD84}"/>
              </a:ext>
            </a:extLst>
          </p:cNvPr>
          <p:cNvSpPr/>
          <p:nvPr/>
        </p:nvSpPr>
        <p:spPr>
          <a:xfrm>
            <a:off x="4567299" y="1618004"/>
            <a:ext cx="7867652" cy="3853125"/>
          </a:xfrm>
          <a:prstGeom prst="roundRect">
            <a:avLst>
              <a:gd name="adj" fmla="val 7423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>
            <a:outerShdw blurRad="4699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x-none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3CEE8-5C65-E834-544F-5E462B2BC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5997" y="3276111"/>
            <a:ext cx="6091743" cy="1453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5AE82-749B-456C-C82E-9D7AC59C256C}"/>
              </a:ext>
            </a:extLst>
          </p:cNvPr>
          <p:cNvSpPr txBox="1"/>
          <p:nvPr/>
        </p:nvSpPr>
        <p:spPr>
          <a:xfrm>
            <a:off x="4379331" y="4925927"/>
            <a:ext cx="78676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0" i="0" u="none" strike="noStrike" kern="1200" cap="all" spc="30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הרחבת השותפויות ומרחבי ההשפעה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C210F-8D74-79CC-66AE-41A4732E46E8}"/>
              </a:ext>
            </a:extLst>
          </p:cNvPr>
          <p:cNvSpPr txBox="1"/>
          <p:nvPr/>
        </p:nvSpPr>
        <p:spPr>
          <a:xfrm>
            <a:off x="4978499" y="1829185"/>
            <a:ext cx="6502196" cy="47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1" i="0" u="none" strike="noStrike" kern="1200" cap="all" spc="300" normalizeH="0" baseline="0" noProof="0" dirty="0">
                <a:ln>
                  <a:noFill/>
                </a:ln>
                <a:solidFill>
                  <a:srgbClr val="942C5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קידום גמישות פדגוגית ניהולית רשותית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A56258-CEB1-D1EF-E36E-B383CD0416AA}"/>
              </a:ext>
            </a:extLst>
          </p:cNvPr>
          <p:cNvGrpSpPr/>
          <p:nvPr/>
        </p:nvGrpSpPr>
        <p:grpSpPr>
          <a:xfrm>
            <a:off x="6056565" y="2350954"/>
            <a:ext cx="4346062" cy="2193823"/>
            <a:chOff x="4213010" y="2917233"/>
            <a:chExt cx="4346062" cy="2193823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264B1069-0D78-F674-227F-0A1648E67BCE}"/>
                </a:ext>
              </a:extLst>
            </p:cNvPr>
            <p:cNvSpPr txBox="1"/>
            <p:nvPr/>
          </p:nvSpPr>
          <p:spPr>
            <a:xfrm>
              <a:off x="4213010" y="2917233"/>
              <a:ext cx="4346062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חינוך רשותי</a:t>
              </a: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FFF7FD0C-0007-B07E-2EBC-B72A6B5419D4}"/>
                </a:ext>
              </a:extLst>
            </p:cNvPr>
            <p:cNvSpPr txBox="1"/>
            <p:nvPr/>
          </p:nvSpPr>
          <p:spPr>
            <a:xfrm>
              <a:off x="4733246" y="4110846"/>
              <a:ext cx="3530134" cy="10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בתנועה</a:t>
              </a:r>
              <a:endParaRPr kumimoji="0" lang="en-I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</p:grpSp>
      <p:grpSp>
        <p:nvGrpSpPr>
          <p:cNvPr id="4" name="קבוצה 2">
            <a:extLst>
              <a:ext uri="{FF2B5EF4-FFF2-40B4-BE49-F238E27FC236}">
                <a16:creationId xmlns:a16="http://schemas.microsoft.com/office/drawing/2014/main" id="{302AFAA2-336E-AF86-0765-9AFBD261454C}"/>
              </a:ext>
            </a:extLst>
          </p:cNvPr>
          <p:cNvGrpSpPr/>
          <p:nvPr/>
        </p:nvGrpSpPr>
        <p:grpSpPr>
          <a:xfrm>
            <a:off x="9140676" y="392186"/>
            <a:ext cx="2732898" cy="869252"/>
            <a:chOff x="2795707" y="4525592"/>
            <a:chExt cx="2732898" cy="8692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5F24C-10D9-E0BD-5B2E-ED6F1FF975C0}"/>
                </a:ext>
              </a:extLst>
            </p:cNvPr>
            <p:cNvSpPr txBox="1"/>
            <p:nvPr/>
          </p:nvSpPr>
          <p:spPr>
            <a:xfrm>
              <a:off x="2795707" y="4560272"/>
              <a:ext cx="178828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משרד החינוך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קשרי מטה-שלטון מקומי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מינהל פדגוגי</a:t>
              </a:r>
            </a:p>
          </p:txBody>
        </p:sp>
        <p:pic>
          <p:nvPicPr>
            <p:cNvPr id="10" name="Picture 2" descr="Merchavim - Yedidut Toronto">
              <a:extLst>
                <a:ext uri="{FF2B5EF4-FFF2-40B4-BE49-F238E27FC236}">
                  <a16:creationId xmlns:a16="http://schemas.microsoft.com/office/drawing/2014/main" id="{86A6DF23-0454-1B14-6443-0F3DF9D20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1"/>
            <a:stretch/>
          </p:blipFill>
          <p:spPr bwMode="auto">
            <a:xfrm>
              <a:off x="4740713" y="4525592"/>
              <a:ext cx="787892" cy="86925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מחבר ישר 12">
              <a:extLst>
                <a:ext uri="{FF2B5EF4-FFF2-40B4-BE49-F238E27FC236}">
                  <a16:creationId xmlns:a16="http://schemas.microsoft.com/office/drawing/2014/main" id="{5A0FCD47-6A1A-E48D-486A-1B92365A4B28}"/>
                </a:ext>
              </a:extLst>
            </p:cNvPr>
            <p:cNvCxnSpPr/>
            <p:nvPr/>
          </p:nvCxnSpPr>
          <p:spPr>
            <a:xfrm>
              <a:off x="4638944" y="4644113"/>
              <a:ext cx="0" cy="593711"/>
            </a:xfrm>
            <a:prstGeom prst="line">
              <a:avLst/>
            </a:prstGeom>
            <a:ln w="12700">
              <a:solidFill>
                <a:srgbClr val="015D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0B7EF1-5A4F-C587-F8AA-E776DBCE6C9C}"/>
              </a:ext>
            </a:extLst>
          </p:cNvPr>
          <p:cNvGrpSpPr/>
          <p:nvPr/>
        </p:nvGrpSpPr>
        <p:grpSpPr>
          <a:xfrm>
            <a:off x="-15554" y="309858"/>
            <a:ext cx="1382646" cy="785668"/>
            <a:chOff x="-70992" y="261692"/>
            <a:chExt cx="2042469" cy="1160603"/>
          </a:xfrm>
        </p:grpSpPr>
        <p:pic>
          <p:nvPicPr>
            <p:cNvPr id="3" name="Picture 2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CCE814A9-7F02-3602-649E-6AE4EEC9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50822E-404F-F419-89E8-566C2A1FC54B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687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31CCD6F0-12F5-3077-B595-EFFB4834B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3" b="46517"/>
          <a:stretch/>
        </p:blipFill>
        <p:spPr>
          <a:xfrm rot="10800000">
            <a:off x="-1" y="-164955"/>
            <a:ext cx="12204879" cy="7022954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713F40B-0C77-6FB9-5A3D-04C4DD8F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4879"/>
            <a:ext cx="1194891" cy="119489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F84EA23-4FE7-E952-BF43-FBF0A77566C6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1" name="Picture 10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427620EF-C513-80FA-396D-2E8F941B7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656BD-899F-2E7D-4843-EFD8EBBAAE8F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3365885" y="867013"/>
            <a:ext cx="6496225" cy="181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מהלך 3:</a:t>
            </a:r>
            <a:endParaRPr kumimoji="0" lang="en-US" sz="69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אתגרי הרשות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51E6-8835-8D38-F92E-48FD4422C46C}"/>
              </a:ext>
            </a:extLst>
          </p:cNvPr>
          <p:cNvSpPr txBox="1"/>
          <p:nvPr/>
        </p:nvSpPr>
        <p:spPr>
          <a:xfrm>
            <a:off x="2137559" y="3429000"/>
            <a:ext cx="7724552" cy="88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מפגש 3 – האתגרים שלנו ואתגרי הרשות</a:t>
            </a:r>
          </a:p>
          <a:p>
            <a:pPr>
              <a:lnSpc>
                <a:spcPct val="80000"/>
              </a:lnSpc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E09F283-F563-92E0-DF41-6D89F4A44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79" y="3378855"/>
            <a:ext cx="899521" cy="89952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820DE4F-2EFF-9924-8CF7-8FC097F2F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07" y="950621"/>
            <a:ext cx="1039775" cy="11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89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30AAA151-B74C-15E3-5A19-3CAF9C1A0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463635" y="280900"/>
            <a:ext cx="58466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האתגרים שלנו השנה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3C72A-44F6-5929-8BDE-E06D5FD57BCD}"/>
              </a:ext>
            </a:extLst>
          </p:cNvPr>
          <p:cNvSpPr txBox="1"/>
          <p:nvPr/>
        </p:nvSpPr>
        <p:spPr>
          <a:xfrm>
            <a:off x="4634949" y="3373433"/>
            <a:ext cx="2972767" cy="80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מה ייצר אצלם התלהבות?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CD399-1B9D-A52F-5C92-CB53CC1087BC}"/>
              </a:ext>
            </a:extLst>
          </p:cNvPr>
          <p:cNvSpPr txBox="1"/>
          <p:nvPr/>
        </p:nvSpPr>
        <p:spPr>
          <a:xfrm>
            <a:off x="796843" y="3373433"/>
            <a:ext cx="2972767" cy="80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אילו רעיונות יחברו אותם לנושא?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5D5D4-BAE7-2CE9-536A-6A35C3C7CE7C}"/>
              </a:ext>
            </a:extLst>
          </p:cNvPr>
          <p:cNvSpPr txBox="1"/>
          <p:nvPr/>
        </p:nvSpPr>
        <p:spPr>
          <a:xfrm>
            <a:off x="5098473" y="1635523"/>
            <a:ext cx="5360867" cy="43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מהם 3 אתגרים שמעסיקים אותי השנה?</a:t>
            </a:r>
            <a:endParaRPr lang="en-US" sz="2200" b="1" kern="100" dirty="0">
              <a:solidFill>
                <a:srgbClr val="192B6F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24043-0A04-871A-203A-DCAB4767A497}"/>
              </a:ext>
            </a:extLst>
          </p:cNvPr>
          <p:cNvSpPr txBox="1"/>
          <p:nvPr/>
        </p:nvSpPr>
        <p:spPr>
          <a:xfrm>
            <a:off x="4083610" y="2108512"/>
            <a:ext cx="6134430" cy="2767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  <a:buClr>
                <a:srgbClr val="192B6F"/>
              </a:buClr>
            </a:pPr>
            <a:r>
              <a:rPr lang="he-IL" sz="1800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ביחרו אתגר אחד מתוך ה-3 והתייחסו לנושאים הבאים:</a:t>
            </a:r>
            <a:endParaRPr lang="en-US" sz="1800" kern="100" dirty="0">
              <a:solidFill>
                <a:srgbClr val="192B6F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192B6F"/>
              </a:buClr>
              <a:buFont typeface="Wingdings" pitchFamily="2" charset="2"/>
              <a:buChar char="ü"/>
            </a:pPr>
            <a:r>
              <a:rPr lang="he-IL" sz="18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מהו </a:t>
            </a:r>
            <a:r>
              <a:rPr lang="he-IL" sz="1800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</a:t>
            </a:r>
            <a:r>
              <a:rPr lang="he-IL" sz="1800" b="1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אתגר</a:t>
            </a:r>
            <a:r>
              <a:rPr lang="he-IL" sz="1800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?</a:t>
            </a:r>
            <a:endParaRPr lang="en-US" sz="1800" kern="100" dirty="0">
              <a:solidFill>
                <a:srgbClr val="192B6F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192B6F"/>
              </a:buClr>
              <a:buFont typeface="Wingdings" pitchFamily="2" charset="2"/>
              <a:buChar char="ü"/>
            </a:pPr>
            <a:r>
              <a:rPr lang="he-IL" sz="18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מהי </a:t>
            </a:r>
            <a:r>
              <a:rPr lang="he-IL" sz="1800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</a:t>
            </a:r>
            <a:r>
              <a:rPr lang="he-IL" sz="1800" b="1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בעיה</a:t>
            </a:r>
            <a:r>
              <a:rPr lang="he-IL" sz="1800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?</a:t>
            </a:r>
            <a:endParaRPr lang="en-US" sz="1800" kern="100" dirty="0">
              <a:solidFill>
                <a:srgbClr val="192B6F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192B6F"/>
              </a:buClr>
              <a:buFont typeface="Wingdings" pitchFamily="2" charset="2"/>
              <a:buChar char="ü"/>
            </a:pPr>
            <a:r>
              <a:rPr lang="he-IL" sz="18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מהו </a:t>
            </a:r>
            <a:r>
              <a:rPr lang="he-IL" sz="1800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ה</a:t>
            </a:r>
            <a:r>
              <a:rPr lang="he-IL" sz="1800" b="1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צורך</a:t>
            </a:r>
            <a:r>
              <a:rPr lang="he-IL" sz="1800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?</a:t>
            </a:r>
            <a:endParaRPr lang="en-US" sz="1800" kern="100" dirty="0">
              <a:solidFill>
                <a:srgbClr val="192B6F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192B6F"/>
              </a:buClr>
              <a:buFont typeface="Wingdings" pitchFamily="2" charset="2"/>
              <a:buChar char="ü"/>
            </a:pPr>
            <a:r>
              <a:rPr lang="he-IL" sz="18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מי </a:t>
            </a:r>
            <a:r>
              <a:rPr lang="he-IL" sz="1800" b="1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שותף</a:t>
            </a:r>
            <a:r>
              <a:rPr lang="he-IL" sz="18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לכם בהתמודדות עם האתגר?</a:t>
            </a:r>
            <a:endParaRPr lang="en-US" sz="1800" kern="100" dirty="0">
              <a:solidFill>
                <a:srgbClr val="686C6B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192B6F"/>
              </a:buClr>
              <a:buFont typeface="Wingdings" pitchFamily="2" charset="2"/>
              <a:buChar char="ü"/>
            </a:pPr>
            <a:r>
              <a:rPr lang="he-IL" sz="18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באיזה אופן אתם </a:t>
            </a:r>
            <a:r>
              <a:rPr lang="he-IL" sz="1800" b="1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מתמודדים עם האתגר </a:t>
            </a:r>
            <a:r>
              <a:rPr lang="he-IL" sz="18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נכון להיום?</a:t>
            </a:r>
            <a:endParaRPr lang="en-US" sz="1800" kern="100" dirty="0">
              <a:solidFill>
                <a:srgbClr val="686C6B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Clr>
                <a:srgbClr val="192B6F"/>
              </a:buClr>
              <a:buFont typeface="Wingdings" pitchFamily="2" charset="2"/>
              <a:buChar char="ü"/>
            </a:pPr>
            <a:r>
              <a:rPr lang="he-IL" sz="18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מה הייתם </a:t>
            </a:r>
            <a:r>
              <a:rPr lang="he-IL" sz="1800" b="1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מבקשים מהפורום </a:t>
            </a:r>
            <a:r>
              <a:rPr lang="he-IL" sz="18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בדיון על האתגר?</a:t>
            </a:r>
            <a:endParaRPr lang="en-US" sz="1800" kern="100" dirty="0">
              <a:solidFill>
                <a:srgbClr val="686C6B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A848D-3781-D0DB-51F4-A7B6BAC09C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773078"/>
            <a:ext cx="12192000" cy="787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081CEFB-34A8-5E70-3F64-B95A2F95021F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1" name="Picture 10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6C016B9C-9375-0020-9F1E-E61E2BD9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710373-93DC-6C2B-CE43-A08D156C0860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F44DB12-6B40-73C2-68C5-27363BF20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5940" y="1357770"/>
            <a:ext cx="653284" cy="608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4E6167-A00C-416D-B532-8E235754BC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241" t="17366" r="37467" b="6840"/>
          <a:stretch/>
        </p:blipFill>
        <p:spPr>
          <a:xfrm>
            <a:off x="1521030" y="1229652"/>
            <a:ext cx="3885209" cy="5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97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CBD10873-3251-55A0-5F78-C41FA4223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567630" y="314115"/>
            <a:ext cx="57922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במה נרצה להתמקד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CD399-1B9D-A52F-5C92-CB53CC1087BC}"/>
              </a:ext>
            </a:extLst>
          </p:cNvPr>
          <p:cNvSpPr txBox="1"/>
          <p:nvPr/>
        </p:nvSpPr>
        <p:spPr>
          <a:xfrm>
            <a:off x="796843" y="3944933"/>
            <a:ext cx="2972767" cy="80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>
                <a:solidFill>
                  <a:schemeClr val="bg1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אילו רעיונות יחברו אותם לנושא?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D6BA0-A2F3-42DC-F5F4-925825D715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773078"/>
            <a:ext cx="12192000" cy="787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9AFCBE-6964-49F9-9E41-574B379D9504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0" name="Picture 9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47335F17-CA7F-B949-E5B2-CEE53A0F4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A36001-08F2-29AC-B13A-27BB8171A95E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72213A-2F7B-0EF9-7F3E-A13B04F5CB09}"/>
              </a:ext>
            </a:extLst>
          </p:cNvPr>
          <p:cNvSpPr txBox="1"/>
          <p:nvPr/>
        </p:nvSpPr>
        <p:spPr>
          <a:xfrm>
            <a:off x="3161939" y="1648297"/>
            <a:ext cx="8541640" cy="43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200" b="1" kern="100" dirty="0" err="1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כיתבו</a:t>
            </a:r>
            <a:r>
              <a:rPr lang="he-IL" sz="2200" b="1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את האתגר שבחרתם להציג לפורום על </a:t>
            </a:r>
            <a:r>
              <a:rPr lang="he-IL" sz="2200" b="1" kern="100" dirty="0" err="1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דיבקית</a:t>
            </a:r>
            <a:r>
              <a:rPr lang="he-IL" sz="2200" b="1" kern="100" dirty="0">
                <a:solidFill>
                  <a:srgbClr val="192B6F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 והדביקו על הלוח </a:t>
            </a:r>
            <a:endParaRPr lang="en-US" sz="2200" b="1" kern="100" dirty="0">
              <a:solidFill>
                <a:srgbClr val="192B6F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9C7F94-4448-96E9-5CD1-B13A9A3FE24E}"/>
              </a:ext>
            </a:extLst>
          </p:cNvPr>
          <p:cNvSpPr txBox="1"/>
          <p:nvPr/>
        </p:nvSpPr>
        <p:spPr>
          <a:xfrm>
            <a:off x="5588875" y="2091175"/>
            <a:ext cx="5899165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80000"/>
              </a:lnSpc>
              <a:spcAft>
                <a:spcPts val="800"/>
              </a:spcAft>
            </a:pPr>
            <a:r>
              <a:rPr lang="he-IL" sz="22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בחרו 3 דבקיות שהאתגרים בהם נראים לכם חשובים,</a:t>
            </a:r>
          </a:p>
          <a:p>
            <a:pPr lvl="0" algn="r" rtl="1">
              <a:lnSpc>
                <a:spcPct val="80000"/>
              </a:lnSpc>
              <a:spcAft>
                <a:spcPts val="800"/>
              </a:spcAft>
            </a:pPr>
            <a:r>
              <a:rPr lang="he-IL" sz="22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דרגו בעזרת מדבקות עגולות: </a:t>
            </a:r>
          </a:p>
          <a:p>
            <a:pPr lvl="0" algn="r" rtl="1">
              <a:lnSpc>
                <a:spcPct val="80000"/>
              </a:lnSpc>
              <a:spcAft>
                <a:spcPts val="800"/>
              </a:spcAft>
            </a:pPr>
            <a:endParaRPr lang="en-US" sz="2200" b="1" kern="100" dirty="0">
              <a:solidFill>
                <a:srgbClr val="686C6B"/>
              </a:solidFill>
              <a:effectLst/>
              <a:latin typeface="Assistant" pitchFamily="2" charset="-79"/>
              <a:ea typeface="Calibri" panose="020F0502020204030204" pitchFamily="34" charset="0"/>
              <a:cs typeface="Assistant" pitchFamily="2" charset="-79"/>
            </a:endParaRPr>
          </a:p>
        </p:txBody>
      </p:sp>
      <p:pic>
        <p:nvPicPr>
          <p:cNvPr id="23" name="Picture 22" descr="Shape, square&#10;&#10;Description automatically generated">
            <a:extLst>
              <a:ext uri="{FF2B5EF4-FFF2-40B4-BE49-F238E27FC236}">
                <a16:creationId xmlns:a16="http://schemas.microsoft.com/office/drawing/2014/main" id="{A9E524EF-72B4-CCD8-BD0E-26EC1DE8B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259">
            <a:off x="8507209" y="3677554"/>
            <a:ext cx="2057190" cy="2109669"/>
          </a:xfrm>
          <a:prstGeom prst="rect">
            <a:avLst/>
          </a:prstGeom>
        </p:spPr>
      </p:pic>
      <p:pic>
        <p:nvPicPr>
          <p:cNvPr id="28" name="Picture 27" descr="Shape, square&#10;&#10;Description automatically generated">
            <a:extLst>
              <a:ext uri="{FF2B5EF4-FFF2-40B4-BE49-F238E27FC236}">
                <a16:creationId xmlns:a16="http://schemas.microsoft.com/office/drawing/2014/main" id="{3E9A47B7-4F43-6785-0DAD-746BA991A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78" y="3674286"/>
            <a:ext cx="2057190" cy="2109669"/>
          </a:xfrm>
          <a:prstGeom prst="rect">
            <a:avLst/>
          </a:prstGeom>
        </p:spPr>
      </p:pic>
      <p:pic>
        <p:nvPicPr>
          <p:cNvPr id="29" name="Picture 28" descr="Shape, square&#10;&#10;Description automatically generated">
            <a:extLst>
              <a:ext uri="{FF2B5EF4-FFF2-40B4-BE49-F238E27FC236}">
                <a16:creationId xmlns:a16="http://schemas.microsoft.com/office/drawing/2014/main" id="{133D97E2-47CD-F137-0138-74A672D53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356">
            <a:off x="1841785" y="3655998"/>
            <a:ext cx="2057190" cy="2109669"/>
          </a:xfrm>
          <a:prstGeom prst="rect">
            <a:avLst/>
          </a:prstGeom>
        </p:spPr>
      </p:pic>
      <p:pic>
        <p:nvPicPr>
          <p:cNvPr id="21" name="Picture 20" descr="A picture containing text, silhouette, night sky&#10;&#10;Description automatically generated">
            <a:extLst>
              <a:ext uri="{FF2B5EF4-FFF2-40B4-BE49-F238E27FC236}">
                <a16:creationId xmlns:a16="http://schemas.microsoft.com/office/drawing/2014/main" id="{72DE4465-E55F-6895-30D9-D39B5C8864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503">
            <a:off x="2540158" y="3571660"/>
            <a:ext cx="451062" cy="251554"/>
          </a:xfrm>
          <a:prstGeom prst="rect">
            <a:avLst/>
          </a:prstGeom>
        </p:spPr>
      </p:pic>
      <p:pic>
        <p:nvPicPr>
          <p:cNvPr id="25" name="Picture 24" descr="A picture containing screen, dark, night sky&#10;&#10;Description automatically generated">
            <a:extLst>
              <a:ext uri="{FF2B5EF4-FFF2-40B4-BE49-F238E27FC236}">
                <a16:creationId xmlns:a16="http://schemas.microsoft.com/office/drawing/2014/main" id="{1371B7D8-5E16-F01D-3ABF-3E51CA968A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622">
            <a:off x="5938979" y="3614754"/>
            <a:ext cx="451062" cy="251554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E2200BC2-3B67-8077-FF57-D8B2346F60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8" y="3568173"/>
            <a:ext cx="451062" cy="2515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F1944B3-3B81-0647-BF1F-B0024ADD940B}"/>
              </a:ext>
            </a:extLst>
          </p:cNvPr>
          <p:cNvSpPr txBox="1"/>
          <p:nvPr/>
        </p:nvSpPr>
        <p:spPr>
          <a:xfrm>
            <a:off x="8591974" y="4160787"/>
            <a:ext cx="1860131" cy="80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2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עדיפות גבוהה - 3 מדבקות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B4169-3258-B8FF-01EA-52CE6EDBF12A}"/>
              </a:ext>
            </a:extLst>
          </p:cNvPr>
          <p:cNvSpPr txBox="1"/>
          <p:nvPr/>
        </p:nvSpPr>
        <p:spPr>
          <a:xfrm>
            <a:off x="5134230" y="4132118"/>
            <a:ext cx="1860197" cy="80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2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עדיפות בינונית - 2 מדבקות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E8683-4630-E5F4-D765-A1F94237DB87}"/>
              </a:ext>
            </a:extLst>
          </p:cNvPr>
          <p:cNvSpPr txBox="1"/>
          <p:nvPr/>
        </p:nvSpPr>
        <p:spPr>
          <a:xfrm>
            <a:off x="1909302" y="4139230"/>
            <a:ext cx="1860197" cy="800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lnSpc>
                <a:spcPct val="107000"/>
              </a:lnSpc>
              <a:spcAft>
                <a:spcPts val="800"/>
              </a:spcAft>
            </a:pPr>
            <a:r>
              <a:rPr lang="he-IL" sz="2200" kern="100" dirty="0">
                <a:solidFill>
                  <a:srgbClr val="686C6B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עדיפות נמוכה – 1 מדבקות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3EAABDE-E4BA-3599-1064-00373E763E11}"/>
              </a:ext>
            </a:extLst>
          </p:cNvPr>
          <p:cNvSpPr/>
          <p:nvPr/>
        </p:nvSpPr>
        <p:spPr>
          <a:xfrm>
            <a:off x="9921658" y="5134002"/>
            <a:ext cx="372778" cy="372778"/>
          </a:xfrm>
          <a:prstGeom prst="ellipse">
            <a:avLst/>
          </a:prstGeom>
          <a:solidFill>
            <a:srgbClr val="F5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31CD6C6-09B4-B7C5-4B82-43A31056D217}"/>
              </a:ext>
            </a:extLst>
          </p:cNvPr>
          <p:cNvSpPr/>
          <p:nvPr/>
        </p:nvSpPr>
        <p:spPr>
          <a:xfrm>
            <a:off x="9411795" y="5134002"/>
            <a:ext cx="372778" cy="372778"/>
          </a:xfrm>
          <a:prstGeom prst="ellipse">
            <a:avLst/>
          </a:prstGeom>
          <a:solidFill>
            <a:srgbClr val="F5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DC7D0E1-249F-FE93-5FF8-1FB2CE2DFF84}"/>
              </a:ext>
            </a:extLst>
          </p:cNvPr>
          <p:cNvSpPr/>
          <p:nvPr/>
        </p:nvSpPr>
        <p:spPr>
          <a:xfrm>
            <a:off x="8901932" y="5134002"/>
            <a:ext cx="372778" cy="372778"/>
          </a:xfrm>
          <a:prstGeom prst="ellipse">
            <a:avLst/>
          </a:prstGeom>
          <a:solidFill>
            <a:srgbClr val="F5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D7CE1F-E4FB-4A7C-E9F1-43C632789ED1}"/>
              </a:ext>
            </a:extLst>
          </p:cNvPr>
          <p:cNvSpPr/>
          <p:nvPr/>
        </p:nvSpPr>
        <p:spPr>
          <a:xfrm>
            <a:off x="6109795" y="5134002"/>
            <a:ext cx="372778" cy="372778"/>
          </a:xfrm>
          <a:prstGeom prst="ellipse">
            <a:avLst/>
          </a:prstGeom>
          <a:solidFill>
            <a:srgbClr val="F5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A2B1D25-A8FE-666D-1D37-C51A79D5A548}"/>
              </a:ext>
            </a:extLst>
          </p:cNvPr>
          <p:cNvSpPr/>
          <p:nvPr/>
        </p:nvSpPr>
        <p:spPr>
          <a:xfrm>
            <a:off x="5599932" y="5134002"/>
            <a:ext cx="372778" cy="372778"/>
          </a:xfrm>
          <a:prstGeom prst="ellipse">
            <a:avLst/>
          </a:prstGeom>
          <a:solidFill>
            <a:srgbClr val="F5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A3A4CEA-FD3D-1B2F-27F9-D99D40BBDABF}"/>
              </a:ext>
            </a:extLst>
          </p:cNvPr>
          <p:cNvSpPr/>
          <p:nvPr/>
        </p:nvSpPr>
        <p:spPr>
          <a:xfrm>
            <a:off x="2628132" y="5134002"/>
            <a:ext cx="372778" cy="372778"/>
          </a:xfrm>
          <a:prstGeom prst="ellipse">
            <a:avLst/>
          </a:prstGeom>
          <a:solidFill>
            <a:srgbClr val="F5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04892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0006DBAB-D7DC-E60E-4B00-8C0B4719E0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b="80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CDBE9B1-8E7A-14A8-197D-EF922EC9F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2165378" y="462888"/>
            <a:ext cx="848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האתגרים שלנו - בראייה מערכתית רחבה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E9CFCF-405A-AB58-0230-2F6DD1767EF3}"/>
              </a:ext>
            </a:extLst>
          </p:cNvPr>
          <p:cNvSpPr txBox="1"/>
          <p:nvPr/>
        </p:nvSpPr>
        <p:spPr>
          <a:xfrm>
            <a:off x="1444719" y="2126275"/>
            <a:ext cx="303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5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F6E94-419B-FDC0-979E-2E2941F17125}"/>
              </a:ext>
            </a:extLst>
          </p:cNvPr>
          <p:cNvGrpSpPr/>
          <p:nvPr/>
        </p:nvGrpSpPr>
        <p:grpSpPr>
          <a:xfrm>
            <a:off x="-163924" y="164953"/>
            <a:ext cx="1382646" cy="785668"/>
            <a:chOff x="-70992" y="261692"/>
            <a:chExt cx="2042469" cy="1160603"/>
          </a:xfrm>
        </p:grpSpPr>
        <p:pic>
          <p:nvPicPr>
            <p:cNvPr id="8" name="Picture 7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51E585F9-1516-B8FC-D44E-5DB822E4F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14809B-C5B2-EB15-FAC0-65A85C16CA3F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655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D6FBE1E6-FFBA-1780-BD13-4D782E3C0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1"/>
            <a:ext cx="8550231" cy="6837339"/>
          </a:xfrm>
          <a:prstGeom prst="rect">
            <a:avLst/>
          </a:prstGeom>
        </p:spPr>
      </p:pic>
      <p:pic>
        <p:nvPicPr>
          <p:cNvPr id="4" name="Picture 3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5368258E-30E7-369A-95B4-45C1BE02F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5" b="46517"/>
          <a:stretch/>
        </p:blipFill>
        <p:spPr>
          <a:xfrm>
            <a:off x="8366301" y="-1"/>
            <a:ext cx="3825700" cy="6858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8409272" y="867013"/>
            <a:ext cx="3825699" cy="269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7000" b="1" dirty="0">
                <a:ln w="31750">
                  <a:solidFill>
                    <a:schemeClr val="bg1"/>
                  </a:solidFill>
                </a:ln>
                <a:noFill/>
                <a:latin typeface="Assistant" pitchFamily="2" charset="-79"/>
                <a:cs typeface="Assistant" pitchFamily="2" charset="-79"/>
              </a:rPr>
              <a:t>להתראות במפגש הבא</a:t>
            </a:r>
            <a:r>
              <a:rPr kumimoji="0" lang="he-IL" sz="70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E639AC-136B-F775-1978-BED9202CDA68}"/>
              </a:ext>
            </a:extLst>
          </p:cNvPr>
          <p:cNvGrpSpPr/>
          <p:nvPr/>
        </p:nvGrpSpPr>
        <p:grpSpPr>
          <a:xfrm>
            <a:off x="-163924" y="164953"/>
            <a:ext cx="1382646" cy="785668"/>
            <a:chOff x="-70992" y="261692"/>
            <a:chExt cx="2042469" cy="1160603"/>
          </a:xfrm>
        </p:grpSpPr>
        <p:pic>
          <p:nvPicPr>
            <p:cNvPr id="5" name="Picture 4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F6E15939-55F1-7CE9-CB3C-38DC33B7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FAD480-425F-6838-1A37-8164C0A3EDEB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9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8417</TotalTime>
  <Words>178</Words>
  <Application>Microsoft Office PowerPoint</Application>
  <PresentationFormat>Widescreen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Wingdings</vt:lpstr>
      <vt:lpstr>Arial</vt:lpstr>
      <vt:lpstr>Assistant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ליאת שני</dc:creator>
  <cp:lastModifiedBy>Adi Simon Bar</cp:lastModifiedBy>
  <cp:revision>102</cp:revision>
  <dcterms:created xsi:type="dcterms:W3CDTF">2023-03-18T17:01:00Z</dcterms:created>
  <dcterms:modified xsi:type="dcterms:W3CDTF">2023-05-21T06:44:47Z</dcterms:modified>
</cp:coreProperties>
</file>