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  <p:sldMasterId id="2147483662" r:id="rId2"/>
  </p:sldMasterIdLst>
  <p:notesMasterIdLst>
    <p:notesMasterId r:id="rId11"/>
  </p:notesMasterIdLst>
  <p:sldIdLst>
    <p:sldId id="312" r:id="rId3"/>
    <p:sldId id="340" r:id="rId4"/>
    <p:sldId id="329" r:id="rId5"/>
    <p:sldId id="330" r:id="rId6"/>
    <p:sldId id="331" r:id="rId7"/>
    <p:sldId id="338" r:id="rId8"/>
    <p:sldId id="339" r:id="rId9"/>
    <p:sldId id="328" r:id="rId10"/>
  </p:sldIdLst>
  <p:sldSz cx="12192000" cy="6858000"/>
  <p:notesSz cx="6858000" cy="9144000"/>
  <p:embeddedFontLst>
    <p:embeddedFont>
      <p:font typeface="Assistant" pitchFamily="2" charset="-79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6E"/>
    <a:srgbClr val="0385B6"/>
    <a:srgbClr val="686B6C"/>
    <a:srgbClr val="FF4EA4"/>
    <a:srgbClr val="F5931D"/>
    <a:srgbClr val="9EB83B"/>
    <a:srgbClr val="932C5C"/>
    <a:srgbClr val="FFFFFF"/>
    <a:srgbClr val="192B6F"/>
    <a:srgbClr val="686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2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9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7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20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0546552-25C3-5C6D-D79A-DBA8B8EA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5964394" y="2350954"/>
            <a:ext cx="4530406" cy="2193823"/>
            <a:chOff x="4120839" y="2917233"/>
            <a:chExt cx="4530406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120839" y="2917233"/>
              <a:ext cx="4530406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חינוך 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A7137-1541-8A93-FE18-8071C2D31A3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B9A9E45-ADD3-4229-D1C0-1088AEE8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33D90-BA29-75E3-0954-094376ED486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29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0" y="0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FB6D05-4C7D-E4D0-B11B-DE79733903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333D198-873A-413D-86EE-6599E570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E6457-A65D-29CF-2529-6621A7E8AE5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4: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שקיפות בנתונים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1657772" y="3590670"/>
            <a:ext cx="8163939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 1 – הגפ"ן כמרחב הזדמנויות רשותי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69358E37-5AB9-26A2-A398-EF7109722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10" y="3463941"/>
            <a:ext cx="723900" cy="749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8BC46D-8206-F5D6-5C8F-1D01CC025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867013"/>
            <a:ext cx="876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567630" y="313705"/>
            <a:ext cx="5765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נתונים...נתונים...נתונים..</a:t>
            </a:r>
            <a:endParaRPr kumimoji="0" lang="he-IL" sz="5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9" name="Picture 8" descr="A picture containing colorful&#10;&#10;Description automatically generated">
            <a:extLst>
              <a:ext uri="{FF2B5EF4-FFF2-40B4-BE49-F238E27FC236}">
                <a16:creationId xmlns:a16="http://schemas.microsoft.com/office/drawing/2014/main" id="{422DE89B-B9CA-D40F-A5DF-971A4A98D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93" y="2424723"/>
            <a:ext cx="7031097" cy="3868553"/>
          </a:xfrm>
          <a:prstGeom prst="rect">
            <a:avLst/>
          </a:prstGeom>
        </p:spPr>
      </p:pic>
      <p:pic>
        <p:nvPicPr>
          <p:cNvPr id="13" name="Picture 12" descr="Circle&#10;&#10;Description automatically generated">
            <a:extLst>
              <a:ext uri="{FF2B5EF4-FFF2-40B4-BE49-F238E27FC236}">
                <a16:creationId xmlns:a16="http://schemas.microsoft.com/office/drawing/2014/main" id="{42D21478-458C-5CDE-2086-BD971C3BA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14" y="1907899"/>
            <a:ext cx="2959100" cy="2451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3664FB-A475-DF92-A651-6BFBA2D27E51}"/>
              </a:ext>
            </a:extLst>
          </p:cNvPr>
          <p:cNvSpPr txBox="1"/>
          <p:nvPr/>
        </p:nvSpPr>
        <p:spPr>
          <a:xfrm>
            <a:off x="8506690" y="2661863"/>
            <a:ext cx="3209848" cy="74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מעולה!</a:t>
            </a:r>
          </a:p>
          <a:p>
            <a:pPr marL="228600" marR="0" algn="ctr" rtl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אבל... מה זה אומר?</a:t>
            </a:r>
          </a:p>
        </p:txBody>
      </p:sp>
    </p:spTree>
    <p:extLst>
      <p:ext uri="{BB962C8B-B14F-4D97-AF65-F5344CB8AC3E}">
        <p14:creationId xmlns:p14="http://schemas.microsoft.com/office/powerpoint/2010/main" val="299094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2F35229-91BA-2C19-E9F9-5B64C483A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8"/>
          <a:stretch/>
        </p:blipFill>
        <p:spPr>
          <a:xfrm>
            <a:off x="0" y="0"/>
            <a:ext cx="12192000" cy="6883887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5DC3260-730F-9B6E-FED7-F9AB9EE5F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455881" y="276355"/>
            <a:ext cx="5803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 מספרים המספרים?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674F5A-A2F9-88DF-6452-4ACA99CAD95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F9C998B-FB9C-449D-5B3A-620F9A206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B6D522-5281-26F3-F4D6-73C41A69263D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92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4AD482D-FB32-3326-6D82-EB424F79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161939" y="337277"/>
            <a:ext cx="6487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מחלצים תובנות מהנתונים</a:t>
            </a:r>
            <a:endParaRPr kumimoji="0" lang="he-IL" sz="5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B64856-571A-F9C0-E385-320628A7744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21DF2594-8C43-22FE-65CB-5C96CEFD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2E1DB1-2A5B-4811-E78A-E86880A136FC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475ED57-438D-F7F6-FDA9-A8BDB4745FEA}"/>
              </a:ext>
            </a:extLst>
          </p:cNvPr>
          <p:cNvSpPr txBox="1"/>
          <p:nvPr/>
        </p:nvSpPr>
        <p:spPr>
          <a:xfrm>
            <a:off x="1728520" y="1894081"/>
            <a:ext cx="8960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932C5C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שלב א -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זיהוי נתונים בולטים ראשוניים, סימון נתונים חיוביים ושליליים בכל תחום.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3F030B-45B2-CBBE-2285-3E6625334016}"/>
              </a:ext>
            </a:extLst>
          </p:cNvPr>
          <p:cNvGrpSpPr/>
          <p:nvPr/>
        </p:nvGrpSpPr>
        <p:grpSpPr>
          <a:xfrm>
            <a:off x="10747758" y="1900495"/>
            <a:ext cx="382040" cy="358579"/>
            <a:chOff x="10243109" y="2726142"/>
            <a:chExt cx="931015" cy="87384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66217D-8802-EEC9-C87B-8ACD7DF5C8ED}"/>
                </a:ext>
              </a:extLst>
            </p:cNvPr>
            <p:cNvSpPr/>
            <p:nvPr/>
          </p:nvSpPr>
          <p:spPr>
            <a:xfrm rot="3424965">
              <a:off x="10324273" y="2726142"/>
              <a:ext cx="849851" cy="849851"/>
            </a:xfrm>
            <a:prstGeom prst="ellipse">
              <a:avLst/>
            </a:prstGeom>
            <a:solidFill>
              <a:srgbClr val="932C5C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1AA9E2-807E-6D3A-A255-9C9A0C6D6CBA}"/>
                </a:ext>
              </a:extLst>
            </p:cNvPr>
            <p:cNvSpPr/>
            <p:nvPr/>
          </p:nvSpPr>
          <p:spPr>
            <a:xfrm rot="3424965">
              <a:off x="10243110" y="2750132"/>
              <a:ext cx="849850" cy="849851"/>
            </a:xfrm>
            <a:prstGeom prst="ellipse">
              <a:avLst/>
            </a:prstGeom>
            <a:noFill/>
            <a:ln w="19050">
              <a:solidFill>
                <a:srgbClr val="932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B7DC11-6DA9-0C8A-91B9-88D9630AD928}"/>
              </a:ext>
            </a:extLst>
          </p:cNvPr>
          <p:cNvGrpSpPr/>
          <p:nvPr/>
        </p:nvGrpSpPr>
        <p:grpSpPr>
          <a:xfrm>
            <a:off x="10745668" y="2820351"/>
            <a:ext cx="384130" cy="366531"/>
            <a:chOff x="10243271" y="4917544"/>
            <a:chExt cx="936109" cy="893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CBFD90-41AE-98B7-5618-214C809D0C21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23CEB8C-BB23-5AC7-06D2-E8A55CFF8565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9A32B-8AC7-6C86-3F59-E0F29BA0BEAA}"/>
              </a:ext>
            </a:extLst>
          </p:cNvPr>
          <p:cNvGrpSpPr/>
          <p:nvPr/>
        </p:nvGrpSpPr>
        <p:grpSpPr>
          <a:xfrm>
            <a:off x="10744333" y="3748159"/>
            <a:ext cx="385465" cy="367679"/>
            <a:chOff x="4659046" y="2731399"/>
            <a:chExt cx="939361" cy="8960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AFB5997-BB8E-63C1-CEB0-606A203B8F27}"/>
                </a:ext>
              </a:extLst>
            </p:cNvPr>
            <p:cNvSpPr/>
            <p:nvPr/>
          </p:nvSpPr>
          <p:spPr>
            <a:xfrm rot="3424965">
              <a:off x="4748556" y="2731399"/>
              <a:ext cx="849851" cy="849851"/>
            </a:xfrm>
            <a:prstGeom prst="ellipse">
              <a:avLst/>
            </a:prstGeom>
            <a:solidFill>
              <a:srgbClr val="9EB83B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93917A2-B06F-B94C-7D48-1DEB0D170667}"/>
                </a:ext>
              </a:extLst>
            </p:cNvPr>
            <p:cNvSpPr/>
            <p:nvPr/>
          </p:nvSpPr>
          <p:spPr>
            <a:xfrm rot="3384900">
              <a:off x="4659046" y="2755768"/>
              <a:ext cx="871648" cy="871648"/>
            </a:xfrm>
            <a:prstGeom prst="ellipse">
              <a:avLst/>
            </a:prstGeom>
            <a:noFill/>
            <a:ln w="19050">
              <a:solidFill>
                <a:srgbClr val="9EB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306819-E830-F024-80B3-167DBC4E50E2}"/>
              </a:ext>
            </a:extLst>
          </p:cNvPr>
          <p:cNvGrpSpPr/>
          <p:nvPr/>
        </p:nvGrpSpPr>
        <p:grpSpPr>
          <a:xfrm>
            <a:off x="10739494" y="4677115"/>
            <a:ext cx="390304" cy="367704"/>
            <a:chOff x="4652509" y="4922801"/>
            <a:chExt cx="951154" cy="89607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D05EBD-813E-BF6B-17CA-2CEE30629349}"/>
                </a:ext>
              </a:extLst>
            </p:cNvPr>
            <p:cNvSpPr/>
            <p:nvPr/>
          </p:nvSpPr>
          <p:spPr>
            <a:xfrm rot="3424965">
              <a:off x="4753812" y="4922801"/>
              <a:ext cx="849851" cy="849851"/>
            </a:xfrm>
            <a:prstGeom prst="ellipse">
              <a:avLst/>
            </a:prstGeom>
            <a:solidFill>
              <a:srgbClr val="F5931D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6203307-A690-D471-FEE2-93812E467F08}"/>
                </a:ext>
              </a:extLst>
            </p:cNvPr>
            <p:cNvSpPr/>
            <p:nvPr/>
          </p:nvSpPr>
          <p:spPr>
            <a:xfrm rot="3165911">
              <a:off x="4652509" y="4947234"/>
              <a:ext cx="871646" cy="871646"/>
            </a:xfrm>
            <a:prstGeom prst="ellipse">
              <a:avLst/>
            </a:prstGeom>
            <a:noFill/>
            <a:ln w="19050">
              <a:solidFill>
                <a:srgbClr val="F593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F5931D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FE6875-EF4C-50A2-41A3-C2AB51F9C60F}"/>
              </a:ext>
            </a:extLst>
          </p:cNvPr>
          <p:cNvGrpSpPr/>
          <p:nvPr/>
        </p:nvGrpSpPr>
        <p:grpSpPr>
          <a:xfrm>
            <a:off x="10739494" y="5606097"/>
            <a:ext cx="390304" cy="367704"/>
            <a:chOff x="4652509" y="4922801"/>
            <a:chExt cx="951154" cy="89607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0D3208-90CD-0CDD-7154-225ABC5A5C3F}"/>
                </a:ext>
              </a:extLst>
            </p:cNvPr>
            <p:cNvSpPr/>
            <p:nvPr/>
          </p:nvSpPr>
          <p:spPr>
            <a:xfrm rot="3424965">
              <a:off x="4753812" y="4922801"/>
              <a:ext cx="849851" cy="849851"/>
            </a:xfrm>
            <a:prstGeom prst="ellipse">
              <a:avLst/>
            </a:prstGeom>
            <a:solidFill>
              <a:srgbClr val="0385B6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16C968E-E723-9111-10E6-37E5F360AFD1}"/>
                </a:ext>
              </a:extLst>
            </p:cNvPr>
            <p:cNvSpPr/>
            <p:nvPr/>
          </p:nvSpPr>
          <p:spPr>
            <a:xfrm rot="3165911">
              <a:off x="4652509" y="4947234"/>
              <a:ext cx="871646" cy="871646"/>
            </a:xfrm>
            <a:prstGeom prst="ellipse">
              <a:avLst/>
            </a:prstGeom>
            <a:noFill/>
            <a:ln w="19050">
              <a:solidFill>
                <a:srgbClr val="038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>
                <a:solidFill>
                  <a:srgbClr val="F5931D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DA44C35-4DAB-751C-C946-C5DC68887723}"/>
              </a:ext>
            </a:extLst>
          </p:cNvPr>
          <p:cNvSpPr txBox="1"/>
          <p:nvPr/>
        </p:nvSpPr>
        <p:spPr>
          <a:xfrm>
            <a:off x="1728520" y="2771712"/>
            <a:ext cx="89603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82A6E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שלב ב </a:t>
            </a:r>
            <a:r>
              <a:rPr lang="he-IL" sz="2200" b="1" noProof="0" dirty="0">
                <a:solidFill>
                  <a:srgbClr val="182A6E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-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זיהוי תופעות בולטות, כגון  פער גדול בין כיתות, פערים בין תתי-מיומנויות, חוסר איזון בין רבעוני הישגים, וכדומה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0F3544-3030-D394-20AF-4B8BD63906C3}"/>
              </a:ext>
            </a:extLst>
          </p:cNvPr>
          <p:cNvSpPr txBox="1"/>
          <p:nvPr/>
        </p:nvSpPr>
        <p:spPr>
          <a:xfrm>
            <a:off x="1243747" y="3757039"/>
            <a:ext cx="94450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9EB83B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שלב ג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EB83B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 </a:t>
            </a:r>
            <a:r>
              <a:rPr lang="he-IL" sz="2200" b="1" dirty="0">
                <a:solidFill>
                  <a:srgbClr val="9EB83B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 -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זיהוי הלימה ואי -הלימה בין ממצאים ותופעות, כגון: פערים גדולים בין דיווחי מורים לדיווחי תלמידים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C9B65F-A91A-58F3-00F0-A32B2BBA024B}"/>
              </a:ext>
            </a:extLst>
          </p:cNvPr>
          <p:cNvSpPr txBox="1"/>
          <p:nvPr/>
        </p:nvSpPr>
        <p:spPr>
          <a:xfrm>
            <a:off x="1243747" y="4667398"/>
            <a:ext cx="94450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2200" b="1" dirty="0">
                <a:solidFill>
                  <a:srgbClr val="F5931D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שלב ד</a:t>
            </a:r>
            <a:r>
              <a:rPr lang="he-IL" sz="2200" b="1" dirty="0">
                <a:solidFill>
                  <a:srgbClr val="F5931D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- </a:t>
            </a:r>
            <a:r>
              <a:rPr lang="he-IL" sz="22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ניתוח תופעות באמצעות קיום שיח שמתוכו עולה פרשנות הצוותים לתוצאות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D72287-F306-E3D2-3E12-649B0E8C94B5}"/>
              </a:ext>
            </a:extLst>
          </p:cNvPr>
          <p:cNvSpPr txBox="1"/>
          <p:nvPr/>
        </p:nvSpPr>
        <p:spPr>
          <a:xfrm>
            <a:off x="1528368" y="5572937"/>
            <a:ext cx="9160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2200" b="1" dirty="0">
                <a:solidFill>
                  <a:srgbClr val="0385B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שלב ה</a:t>
            </a:r>
            <a:r>
              <a:rPr lang="en-US" sz="2200" b="1" dirty="0">
                <a:solidFill>
                  <a:srgbClr val="0385B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</a:t>
            </a:r>
            <a:r>
              <a:rPr lang="he-IL" sz="2200" b="1" dirty="0">
                <a:solidFill>
                  <a:srgbClr val="0385B6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-</a:t>
            </a:r>
            <a:r>
              <a:rPr lang="he-IL" sz="22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בחירת תופעות ובעיות מרכזיות להתמודדות וסימון נקודות עיקריות למיקוד. </a:t>
            </a:r>
            <a:endParaRPr lang="en-US" sz="2200" dirty="0">
              <a:solidFill>
                <a:srgbClr val="686B6C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4544E82-ECB7-734B-9B07-599535B2DC72}"/>
              </a:ext>
            </a:extLst>
          </p:cNvPr>
          <p:cNvCxnSpPr>
            <a:cxnSpLocks/>
          </p:cNvCxnSpPr>
          <p:nvPr/>
        </p:nvCxnSpPr>
        <p:spPr>
          <a:xfrm>
            <a:off x="10921016" y="2295341"/>
            <a:ext cx="0" cy="495421"/>
          </a:xfrm>
          <a:prstGeom prst="line">
            <a:avLst/>
          </a:prstGeom>
          <a:ln w="12700">
            <a:solidFill>
              <a:srgbClr val="932C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C51E0E7-9610-A8C1-9267-5FDB1FBD3971}"/>
              </a:ext>
            </a:extLst>
          </p:cNvPr>
          <p:cNvCxnSpPr>
            <a:cxnSpLocks/>
          </p:cNvCxnSpPr>
          <p:nvPr/>
        </p:nvCxnSpPr>
        <p:spPr>
          <a:xfrm>
            <a:off x="10921508" y="3223560"/>
            <a:ext cx="0" cy="495421"/>
          </a:xfrm>
          <a:prstGeom prst="line">
            <a:avLst/>
          </a:prstGeom>
          <a:ln w="12700">
            <a:solidFill>
              <a:srgbClr val="182A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4121EA1-5BAC-83B1-E9B6-2A2E89F41A9B}"/>
              </a:ext>
            </a:extLst>
          </p:cNvPr>
          <p:cNvCxnSpPr>
            <a:cxnSpLocks/>
          </p:cNvCxnSpPr>
          <p:nvPr/>
        </p:nvCxnSpPr>
        <p:spPr>
          <a:xfrm>
            <a:off x="10921508" y="4153835"/>
            <a:ext cx="0" cy="495421"/>
          </a:xfrm>
          <a:prstGeom prst="line">
            <a:avLst/>
          </a:prstGeom>
          <a:ln w="12700">
            <a:solidFill>
              <a:srgbClr val="9EB8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9C180E0-36C4-5F95-3B00-A19C30B9A714}"/>
              </a:ext>
            </a:extLst>
          </p:cNvPr>
          <p:cNvCxnSpPr>
            <a:cxnSpLocks/>
          </p:cNvCxnSpPr>
          <p:nvPr/>
        </p:nvCxnSpPr>
        <p:spPr>
          <a:xfrm>
            <a:off x="10921508" y="5080935"/>
            <a:ext cx="0" cy="495421"/>
          </a:xfrm>
          <a:prstGeom prst="line">
            <a:avLst/>
          </a:prstGeom>
          <a:ln w="12700">
            <a:solidFill>
              <a:srgbClr val="F593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0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4AD482D-FB32-3326-6D82-EB424F79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161939" y="337277"/>
            <a:ext cx="6487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ממספר לסיפור</a:t>
            </a:r>
            <a:endParaRPr kumimoji="0" lang="he-IL" sz="5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B64856-571A-F9C0-E385-320628A7744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21DF2594-8C43-22FE-65CB-5C96CEFD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2E1DB1-2A5B-4811-E78A-E86880A136FC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DA44C35-4DAB-751C-C946-C5DC68887723}"/>
              </a:ext>
            </a:extLst>
          </p:cNvPr>
          <p:cNvSpPr txBox="1"/>
          <p:nvPr/>
        </p:nvSpPr>
        <p:spPr>
          <a:xfrm>
            <a:off x="3142223" y="4863271"/>
            <a:ext cx="76635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6E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מה הייתם מוסיפים ל"סיפור הרשותי" על בסיס המסקנות שהעליתם מהנתונים שבחנתם לעומק?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6E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עד כמה הנתונים שבחנתם לעומק מספרים את התפיסה הרשותית?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10D462-F482-6883-FCE6-0F6FFDF88C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8"/>
          <a:stretch/>
        </p:blipFill>
        <p:spPr>
          <a:xfrm>
            <a:off x="6805263" y="1696064"/>
            <a:ext cx="3794235" cy="2142314"/>
          </a:xfrm>
          <a:prstGeom prst="rect">
            <a:avLst/>
          </a:prstGeom>
        </p:spPr>
      </p:pic>
      <p:pic>
        <p:nvPicPr>
          <p:cNvPr id="3" name="Picture 2" descr="STORYTELLING - סיפור סיפורים ככלי שיווקי אסטרטגי - דיגיטל קלאוד - Digital  Cloud">
            <a:extLst>
              <a:ext uri="{FF2B5EF4-FFF2-40B4-BE49-F238E27FC236}">
                <a16:creationId xmlns:a16="http://schemas.microsoft.com/office/drawing/2014/main" id="{E923B57E-4914-E2EF-BCBE-669E3976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47" y="1696064"/>
            <a:ext cx="4227100" cy="2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457B8BA-02B5-7DC4-B566-5356F02CD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2004">
            <a:off x="5705282" y="3206321"/>
            <a:ext cx="1401178" cy="20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065686" y="950621"/>
            <a:ext cx="848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  <a:t>אילו סוגי נתונים נרצה לבחון לקראת תוכנית העבודה?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182A6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B64856-571A-F9C0-E385-320628A7744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21DF2594-8C43-22FE-65CB-5C96CEFD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2E1DB1-2A5B-4811-E78A-E86880A136FC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40B0F7-54C4-D281-F5A9-CA33EF2D1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/>
          <a:stretch/>
        </p:blipFill>
        <p:spPr>
          <a:xfrm>
            <a:off x="2340142" y="1751963"/>
            <a:ext cx="7511716" cy="53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AF8670-624A-79D0-D164-5C5B553DF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97" y="-1"/>
            <a:ext cx="9144000" cy="6858000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78177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366301" y="2453988"/>
            <a:ext cx="3825699" cy="97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בהצלחה!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59D931-AEA9-0AF0-4A34-61434D60B216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569B202-533B-4D22-5898-E47526B3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C9B0B1-7B82-CA6B-69E3-9E25231AE592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208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Courier New</vt:lpstr>
      <vt:lpstr>Calibri</vt:lpstr>
      <vt:lpstr>Assistant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94</cp:revision>
  <dcterms:created xsi:type="dcterms:W3CDTF">2023-03-18T17:01:00Z</dcterms:created>
  <dcterms:modified xsi:type="dcterms:W3CDTF">2023-05-21T06:55:32Z</dcterms:modified>
</cp:coreProperties>
</file>